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theme/theme5.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6.xml" ContentType="application/vnd.openxmlformats-officedocument.theme+xml"/>
  <Override PartName="/ppt/slideLayouts/slideLayout14.xml" ContentType="application/vnd.openxmlformats-officedocument.presentationml.slideLayout+xml"/>
  <Override PartName="/ppt/theme/theme7.xml" ContentType="application/vnd.openxmlformats-officedocument.theme+xml"/>
  <Override PartName="/ppt/slideLayouts/slideLayout15.xml" ContentType="application/vnd.openxmlformats-officedocument.presentationml.slideLayout+xml"/>
  <Override PartName="/ppt/theme/theme8.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9.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10.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2.xml" ContentType="application/vnd.openxmlformats-officedocument.themeOverr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 id="2147483652" r:id="rId2"/>
    <p:sldMasterId id="2147483672" r:id="rId3"/>
    <p:sldMasterId id="2147483674" r:id="rId4"/>
    <p:sldMasterId id="2147483676" r:id="rId5"/>
    <p:sldMasterId id="2147483657" r:id="rId6"/>
    <p:sldMasterId id="2147483663" r:id="rId7"/>
    <p:sldMasterId id="2147483717" r:id="rId8"/>
    <p:sldMasterId id="2147484291" r:id="rId9"/>
    <p:sldMasterId id="2147484304" r:id="rId10"/>
    <p:sldMasterId id="2147484310" r:id="rId11"/>
  </p:sldMasterIdLst>
  <p:notesMasterIdLst>
    <p:notesMasterId r:id="rId94"/>
  </p:notesMasterIdLst>
  <p:sldIdLst>
    <p:sldId id="256" r:id="rId12"/>
    <p:sldId id="257" r:id="rId13"/>
    <p:sldId id="258" r:id="rId14"/>
    <p:sldId id="259" r:id="rId15"/>
    <p:sldId id="260" r:id="rId16"/>
    <p:sldId id="261" r:id="rId17"/>
    <p:sldId id="318" r:id="rId18"/>
    <p:sldId id="319" r:id="rId19"/>
    <p:sldId id="264" r:id="rId20"/>
    <p:sldId id="320" r:id="rId21"/>
    <p:sldId id="267" r:id="rId22"/>
    <p:sldId id="268" r:id="rId23"/>
    <p:sldId id="618" r:id="rId24"/>
    <p:sldId id="269" r:id="rId25"/>
    <p:sldId id="270" r:id="rId26"/>
    <p:sldId id="1033" r:id="rId27"/>
    <p:sldId id="1034" r:id="rId28"/>
    <p:sldId id="1035" r:id="rId29"/>
    <p:sldId id="1036" r:id="rId30"/>
    <p:sldId id="1037" r:id="rId31"/>
    <p:sldId id="1038" r:id="rId32"/>
    <p:sldId id="298" r:id="rId33"/>
    <p:sldId id="263" r:id="rId34"/>
    <p:sldId id="282" r:id="rId35"/>
    <p:sldId id="1039" r:id="rId36"/>
    <p:sldId id="1040" r:id="rId37"/>
    <p:sldId id="299" r:id="rId38"/>
    <p:sldId id="312" r:id="rId39"/>
    <p:sldId id="1041" r:id="rId40"/>
    <p:sldId id="1042" r:id="rId41"/>
    <p:sldId id="1043" r:id="rId42"/>
    <p:sldId id="1044" r:id="rId43"/>
    <p:sldId id="306" r:id="rId44"/>
    <p:sldId id="1045" r:id="rId45"/>
    <p:sldId id="307" r:id="rId46"/>
    <p:sldId id="310" r:id="rId47"/>
    <p:sldId id="311" r:id="rId48"/>
    <p:sldId id="273" r:id="rId49"/>
    <p:sldId id="283" r:id="rId50"/>
    <p:sldId id="321" r:id="rId51"/>
    <p:sldId id="322" r:id="rId52"/>
    <p:sldId id="323" r:id="rId53"/>
    <p:sldId id="324" r:id="rId54"/>
    <p:sldId id="325" r:id="rId55"/>
    <p:sldId id="326" r:id="rId56"/>
    <p:sldId id="327" r:id="rId57"/>
    <p:sldId id="284" r:id="rId58"/>
    <p:sldId id="341" r:id="rId59"/>
    <p:sldId id="308" r:id="rId60"/>
    <p:sldId id="313" r:id="rId61"/>
    <p:sldId id="314" r:id="rId62"/>
    <p:sldId id="315" r:id="rId63"/>
    <p:sldId id="316" r:id="rId64"/>
    <p:sldId id="317" r:id="rId65"/>
    <p:sldId id="309" r:id="rId66"/>
    <p:sldId id="266" r:id="rId67"/>
    <p:sldId id="274" r:id="rId68"/>
    <p:sldId id="342" r:id="rId69"/>
    <p:sldId id="272" r:id="rId70"/>
    <p:sldId id="292" r:id="rId71"/>
    <p:sldId id="276" r:id="rId72"/>
    <p:sldId id="291" r:id="rId73"/>
    <p:sldId id="286" r:id="rId74"/>
    <p:sldId id="289" r:id="rId75"/>
    <p:sldId id="290" r:id="rId76"/>
    <p:sldId id="285" r:id="rId77"/>
    <p:sldId id="343" r:id="rId78"/>
    <p:sldId id="344" r:id="rId79"/>
    <p:sldId id="345" r:id="rId80"/>
    <p:sldId id="346" r:id="rId81"/>
    <p:sldId id="347" r:id="rId82"/>
    <p:sldId id="348" r:id="rId83"/>
    <p:sldId id="349" r:id="rId84"/>
    <p:sldId id="350" r:id="rId85"/>
    <p:sldId id="351" r:id="rId86"/>
    <p:sldId id="352" r:id="rId87"/>
    <p:sldId id="353" r:id="rId88"/>
    <p:sldId id="354" r:id="rId89"/>
    <p:sldId id="1029" r:id="rId90"/>
    <p:sldId id="1031" r:id="rId91"/>
    <p:sldId id="1032" r:id="rId92"/>
    <p:sldId id="300" r:id="rId93"/>
  </p:sldIdLst>
  <p:sldSz cx="12192000" cy="6858000"/>
  <p:notesSz cx="7010400" cy="9296400"/>
  <p:embeddedFontLst>
    <p:embeddedFont>
      <p:font typeface="Calibri" panose="020F0502020204030204" pitchFamily="34" charset="0"/>
      <p:regular r:id="rId95"/>
      <p:bold r:id="rId96"/>
      <p:italic r:id="rId97"/>
      <p:boldItalic r:id="rId98"/>
    </p:embeddedFont>
    <p:embeddedFont>
      <p:font typeface="Calibri Light" panose="020F0302020204030204" pitchFamily="34" charset="0"/>
      <p:regular r:id="rId99"/>
      <p:italic r:id="rId100"/>
    </p:embeddedFont>
    <p:embeddedFont>
      <p:font typeface="Cambria" panose="02040503050406030204" pitchFamily="18" charset="0"/>
      <p:regular r:id="rId101"/>
      <p:bold r:id="rId102"/>
      <p:italic r:id="rId103"/>
      <p:boldItalic r:id="rId104"/>
    </p:embeddedFont>
    <p:embeddedFont>
      <p:font typeface="Encode Sans Black" panose="020B0604020202020204" charset="0"/>
      <p:bold r:id="rId105"/>
    </p:embeddedFont>
    <p:embeddedFont>
      <p:font typeface="Merriweather Sans" pitchFamily="2" charset="0"/>
      <p:regular r:id="rId106"/>
      <p:bold r:id="rId107"/>
      <p:italic r:id="rId108"/>
      <p:boldItalic r:id="rId109"/>
    </p:embeddedFont>
    <p:embeddedFont>
      <p:font typeface="Microsoft New Tai Lue" panose="020B0502040204020203" pitchFamily="34" charset="0"/>
      <p:regular r:id="rId110"/>
      <p:bold r:id="rId111"/>
    </p:embeddedFont>
    <p:embeddedFont>
      <p:font typeface="Orgon Slab" panose="02000503000000020004" pitchFamily="50" charset="0"/>
      <p:regular r:id="rId112"/>
      <p:bold r:id="rId113"/>
      <p:italic r:id="rId114"/>
      <p:boldItalic r:id="rId115"/>
    </p:embeddedFont>
    <p:embeddedFont>
      <p:font typeface="Orgon Slab ExtraLight" panose="02000503000000020004" pitchFamily="50" charset="0"/>
      <p:regular r:id="rId116"/>
      <p:italic r:id="rId117"/>
    </p:embeddedFont>
    <p:embeddedFont>
      <p:font typeface="Orgon Slab Light" panose="02000503000000020004" pitchFamily="50" charset="0"/>
      <p:regular r:id="rId118"/>
      <p:italic r:id="rId119"/>
    </p:embeddedFont>
    <p:embeddedFont>
      <p:font typeface="Orgon Slab Medium" panose="02000603000000020004" pitchFamily="50" charset="0"/>
      <p:regular r:id="rId120"/>
      <p:italic r:id="rId121"/>
    </p:embeddedFont>
    <p:embeddedFont>
      <p:font typeface="Tungsten Semibold" pitchFamily="50" charset="0"/>
      <p:regular r:id="rId122"/>
    </p:embeddedFont>
    <p:embeddedFont>
      <p:font typeface="Tungsten-Semibold" pitchFamily="50" charset="0"/>
      <p:regular r:id="rId1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09">
          <p15:clr>
            <a:srgbClr val="A4A3A4"/>
          </p15:clr>
        </p15:guide>
        <p15:guide id="2" pos="4597">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24" roundtripDataSignature="AMtx7miVpiLi0oGQ2G6qJ+UQYiYuHzMAD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3" d="100"/>
          <a:sy n="43" d="100"/>
        </p:scale>
        <p:origin x="782" y="77"/>
      </p:cViewPr>
      <p:guideLst>
        <p:guide orient="horz" pos="2109"/>
        <p:guide pos="459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117" Type="http://schemas.openxmlformats.org/officeDocument/2006/relationships/font" Target="fonts/font23.fntdata"/><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12" Type="http://schemas.openxmlformats.org/officeDocument/2006/relationships/font" Target="fonts/font18.fntdata"/><Relationship Id="rId16" Type="http://schemas.openxmlformats.org/officeDocument/2006/relationships/slide" Target="slides/slide5.xml"/><Relationship Id="rId107" Type="http://schemas.openxmlformats.org/officeDocument/2006/relationships/font" Target="fonts/font13.fntdata"/><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openxmlformats.org/officeDocument/2006/relationships/font" Target="fonts/font8.fntdata"/><Relationship Id="rId123" Type="http://schemas.openxmlformats.org/officeDocument/2006/relationships/font" Target="fonts/font29.fntdata"/><Relationship Id="rId128"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slide" Target="slides/slide79.xml"/><Relationship Id="rId95" Type="http://schemas.openxmlformats.org/officeDocument/2006/relationships/font" Target="fonts/font1.fntdata"/><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113" Type="http://schemas.openxmlformats.org/officeDocument/2006/relationships/font" Target="fonts/font19.fntdata"/><Relationship Id="rId118" Type="http://schemas.openxmlformats.org/officeDocument/2006/relationships/font" Target="fonts/font24.fntdata"/><Relationship Id="rId80" Type="http://schemas.openxmlformats.org/officeDocument/2006/relationships/slide" Target="slides/slide69.xml"/><Relationship Id="rId85" Type="http://schemas.openxmlformats.org/officeDocument/2006/relationships/slide" Target="slides/slide74.xml"/><Relationship Id="rId12" Type="http://schemas.openxmlformats.org/officeDocument/2006/relationships/slide" Target="slides/slide1.xml"/><Relationship Id="rId17" Type="http://schemas.openxmlformats.org/officeDocument/2006/relationships/slide" Target="slides/slide6.xml"/><Relationship Id="rId33" Type="http://schemas.openxmlformats.org/officeDocument/2006/relationships/slide" Target="slides/slide22.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font" Target="fonts/font9.fntdata"/><Relationship Id="rId108" Type="http://schemas.openxmlformats.org/officeDocument/2006/relationships/font" Target="fonts/font14.fntdata"/><Relationship Id="rId124" Type="http://customschemas.google.com/relationships/presentationmetadata" Target="metadata"/><Relationship Id="rId54" Type="http://schemas.openxmlformats.org/officeDocument/2006/relationships/slide" Target="slides/slide43.xml"/><Relationship Id="rId70" Type="http://schemas.openxmlformats.org/officeDocument/2006/relationships/slide" Target="slides/slide59.xml"/><Relationship Id="rId75" Type="http://schemas.openxmlformats.org/officeDocument/2006/relationships/slide" Target="slides/slide64.xml"/><Relationship Id="rId91" Type="http://schemas.openxmlformats.org/officeDocument/2006/relationships/slide" Target="slides/slide80.xml"/><Relationship Id="rId96"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2.xml"/><Relationship Id="rId28" Type="http://schemas.openxmlformats.org/officeDocument/2006/relationships/slide" Target="slides/slide17.xml"/><Relationship Id="rId49" Type="http://schemas.openxmlformats.org/officeDocument/2006/relationships/slide" Target="slides/slide38.xml"/><Relationship Id="rId114" Type="http://schemas.openxmlformats.org/officeDocument/2006/relationships/font" Target="fonts/font20.fntdata"/><Relationship Id="rId119" Type="http://schemas.openxmlformats.org/officeDocument/2006/relationships/font" Target="fonts/font25.fntdata"/><Relationship Id="rId44" Type="http://schemas.openxmlformats.org/officeDocument/2006/relationships/slide" Target="slides/slide33.xml"/><Relationship Id="rId60" Type="http://schemas.openxmlformats.org/officeDocument/2006/relationships/slide" Target="slides/slide49.xml"/><Relationship Id="rId65" Type="http://schemas.openxmlformats.org/officeDocument/2006/relationships/slide" Target="slides/slide54.xml"/><Relationship Id="rId81" Type="http://schemas.openxmlformats.org/officeDocument/2006/relationships/slide" Target="slides/slide70.xml"/><Relationship Id="rId86" Type="http://schemas.openxmlformats.org/officeDocument/2006/relationships/slide" Target="slides/slide75.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font" Target="fonts/font15.fntdata"/><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font" Target="fonts/font3.fntdata"/><Relationship Id="rId104" Type="http://schemas.openxmlformats.org/officeDocument/2006/relationships/font" Target="fonts/font10.fntdata"/><Relationship Id="rId120" Type="http://schemas.openxmlformats.org/officeDocument/2006/relationships/font" Target="fonts/font26.fntdata"/><Relationship Id="rId125"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font" Target="fonts/font16.fntdata"/><Relationship Id="rId115" Type="http://schemas.openxmlformats.org/officeDocument/2006/relationships/font" Target="fonts/font21.fntdata"/><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font" Target="fonts/font6.fntdata"/><Relationship Id="rId105" Type="http://schemas.openxmlformats.org/officeDocument/2006/relationships/font" Target="fonts/font11.fntdata"/><Relationship Id="rId12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font" Target="fonts/font4.fntdata"/><Relationship Id="rId121" Type="http://schemas.openxmlformats.org/officeDocument/2006/relationships/font" Target="fonts/font27.fntdata"/><Relationship Id="rId3" Type="http://schemas.openxmlformats.org/officeDocument/2006/relationships/slideMaster" Target="slideMasters/slideMaster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116" Type="http://schemas.openxmlformats.org/officeDocument/2006/relationships/font" Target="fonts/font22.fntdata"/><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 Id="rId111" Type="http://schemas.openxmlformats.org/officeDocument/2006/relationships/font" Target="fonts/font17.fntdata"/><Relationship Id="rId15" Type="http://schemas.openxmlformats.org/officeDocument/2006/relationships/slide" Target="slides/slide4.xml"/><Relationship Id="rId36" Type="http://schemas.openxmlformats.org/officeDocument/2006/relationships/slide" Target="slides/slide25.xml"/><Relationship Id="rId57" Type="http://schemas.openxmlformats.org/officeDocument/2006/relationships/slide" Target="slides/slide46.xml"/><Relationship Id="rId106" Type="http://schemas.openxmlformats.org/officeDocument/2006/relationships/font" Target="fonts/font12.fntdata"/><Relationship Id="rId127"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20.xml"/><Relationship Id="rId52" Type="http://schemas.openxmlformats.org/officeDocument/2006/relationships/slide" Target="slides/slide41.xml"/><Relationship Id="rId73" Type="http://schemas.openxmlformats.org/officeDocument/2006/relationships/slide" Target="slides/slide62.xml"/><Relationship Id="rId78" Type="http://schemas.openxmlformats.org/officeDocument/2006/relationships/slide" Target="slides/slide67.xml"/><Relationship Id="rId94" Type="http://schemas.openxmlformats.org/officeDocument/2006/relationships/notesMaster" Target="notesMasters/notesMaster1.xml"/><Relationship Id="rId99" Type="http://schemas.openxmlformats.org/officeDocument/2006/relationships/font" Target="fonts/font5.fntdata"/><Relationship Id="rId101" Type="http://schemas.openxmlformats.org/officeDocument/2006/relationships/font" Target="fonts/font7.fntdata"/><Relationship Id="rId122" Type="http://schemas.openxmlformats.org/officeDocument/2006/relationships/font" Target="fonts/font28.fntdata"/><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fitch\Documents\@umr\Committees\Budgetary%20Affairs\Discount%20rate%20FY%2018-23.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mfitch\Documents\@umr\Committees\Budgetary%20Affairs\Discount%20rate%20FY%2018-23.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mfitch\Documents\@umr\Committees\Budgetary%20Affairs\Discount%20rate%20FY%2018-23.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GO discount rate (Actual Revenue)</a:t>
            </a:r>
          </a:p>
        </c:rich>
      </c:tx>
      <c:layout>
        <c:manualLayout>
          <c:xMode val="edge"/>
          <c:yMode val="edge"/>
          <c:x val="0.30561957942259715"/>
          <c:y val="3.4619939635781929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7028600591592713E-2"/>
          <c:y val="0.12400534938147777"/>
          <c:w val="0.90872095849129975"/>
          <c:h val="0.78547848269217102"/>
        </c:manualLayout>
      </c:layout>
      <c:barChart>
        <c:barDir val="col"/>
        <c:grouping val="clustered"/>
        <c:varyColors val="0"/>
        <c:ser>
          <c:idx val="0"/>
          <c:order val="0"/>
          <c:tx>
            <c:strRef>
              <c:f>Sheet1!$B$14</c:f>
              <c:strCache>
                <c:ptCount val="1"/>
                <c:pt idx="0">
                  <c:v>FY 2019</c:v>
                </c:pt>
              </c:strCache>
            </c:strRef>
          </c:tx>
          <c:spPr>
            <a:solidFill>
              <a:schemeClr val="accent1"/>
            </a:solidFill>
            <a:ln>
              <a:noFill/>
            </a:ln>
            <a:effectLst/>
          </c:spPr>
          <c:invertIfNegative val="0"/>
          <c:cat>
            <c:strRef>
              <c:f>Sheet1!$C$13:$F$13</c:f>
              <c:strCache>
                <c:ptCount val="4"/>
                <c:pt idx="0">
                  <c:v>MU ($519 MM)</c:v>
                </c:pt>
                <c:pt idx="1">
                  <c:v>UMKC ($220 MM)</c:v>
                </c:pt>
                <c:pt idx="2">
                  <c:v>S&amp;T ($124 MM)</c:v>
                </c:pt>
                <c:pt idx="3">
                  <c:v>UMSL ($117 MM)</c:v>
                </c:pt>
              </c:strCache>
            </c:strRef>
          </c:cat>
          <c:val>
            <c:numRef>
              <c:f>Sheet1!$C$14:$F$14</c:f>
              <c:numCache>
                <c:formatCode>0.0%</c:formatCode>
                <c:ptCount val="4"/>
                <c:pt idx="0">
                  <c:v>0.25754926910243536</c:v>
                </c:pt>
                <c:pt idx="1">
                  <c:v>0.1767378847542686</c:v>
                </c:pt>
                <c:pt idx="2">
                  <c:v>0.28567649281934998</c:v>
                </c:pt>
                <c:pt idx="3">
                  <c:v>0.18859852984213879</c:v>
                </c:pt>
              </c:numCache>
            </c:numRef>
          </c:val>
          <c:extLst>
            <c:ext xmlns:c16="http://schemas.microsoft.com/office/drawing/2014/chart" uri="{C3380CC4-5D6E-409C-BE32-E72D297353CC}">
              <c16:uniqueId val="{00000000-1CBA-46AF-A8B4-228651A265F2}"/>
            </c:ext>
          </c:extLst>
        </c:ser>
        <c:ser>
          <c:idx val="1"/>
          <c:order val="1"/>
          <c:tx>
            <c:strRef>
              <c:f>Sheet1!$B$15</c:f>
              <c:strCache>
                <c:ptCount val="1"/>
                <c:pt idx="0">
                  <c:v>FY 2020</c:v>
                </c:pt>
              </c:strCache>
            </c:strRef>
          </c:tx>
          <c:spPr>
            <a:solidFill>
              <a:schemeClr val="accent2"/>
            </a:solidFill>
            <a:ln>
              <a:noFill/>
            </a:ln>
            <a:effectLst/>
          </c:spPr>
          <c:invertIfNegative val="0"/>
          <c:cat>
            <c:strRef>
              <c:f>Sheet1!$C$13:$F$13</c:f>
              <c:strCache>
                <c:ptCount val="4"/>
                <c:pt idx="0">
                  <c:v>MU ($519 MM)</c:v>
                </c:pt>
                <c:pt idx="1">
                  <c:v>UMKC ($220 MM)</c:v>
                </c:pt>
                <c:pt idx="2">
                  <c:v>S&amp;T ($124 MM)</c:v>
                </c:pt>
                <c:pt idx="3">
                  <c:v>UMSL ($117 MM)</c:v>
                </c:pt>
              </c:strCache>
            </c:strRef>
          </c:cat>
          <c:val>
            <c:numRef>
              <c:f>Sheet1!$C$15:$F$15</c:f>
              <c:numCache>
                <c:formatCode>0.0%</c:formatCode>
                <c:ptCount val="4"/>
                <c:pt idx="0">
                  <c:v>0.27996338444254892</c:v>
                </c:pt>
                <c:pt idx="1">
                  <c:v>0.17450593992351679</c:v>
                </c:pt>
                <c:pt idx="2">
                  <c:v>0.2954915891348936</c:v>
                </c:pt>
                <c:pt idx="3">
                  <c:v>0.1995401388195174</c:v>
                </c:pt>
              </c:numCache>
            </c:numRef>
          </c:val>
          <c:extLst>
            <c:ext xmlns:c16="http://schemas.microsoft.com/office/drawing/2014/chart" uri="{C3380CC4-5D6E-409C-BE32-E72D297353CC}">
              <c16:uniqueId val="{00000001-1CBA-46AF-A8B4-228651A265F2}"/>
            </c:ext>
          </c:extLst>
        </c:ser>
        <c:ser>
          <c:idx val="2"/>
          <c:order val="2"/>
          <c:tx>
            <c:strRef>
              <c:f>Sheet1!$B$16</c:f>
              <c:strCache>
                <c:ptCount val="1"/>
                <c:pt idx="0">
                  <c:v>FY 2021</c:v>
                </c:pt>
              </c:strCache>
            </c:strRef>
          </c:tx>
          <c:spPr>
            <a:solidFill>
              <a:schemeClr val="accent3"/>
            </a:solidFill>
            <a:ln>
              <a:noFill/>
            </a:ln>
            <a:effectLst/>
          </c:spPr>
          <c:invertIfNegative val="0"/>
          <c:cat>
            <c:strRef>
              <c:f>Sheet1!$C$13:$F$13</c:f>
              <c:strCache>
                <c:ptCount val="4"/>
                <c:pt idx="0">
                  <c:v>MU ($519 MM)</c:v>
                </c:pt>
                <c:pt idx="1">
                  <c:v>UMKC ($220 MM)</c:v>
                </c:pt>
                <c:pt idx="2">
                  <c:v>S&amp;T ($124 MM)</c:v>
                </c:pt>
                <c:pt idx="3">
                  <c:v>UMSL ($117 MM)</c:v>
                </c:pt>
              </c:strCache>
            </c:strRef>
          </c:cat>
          <c:val>
            <c:numRef>
              <c:f>Sheet1!$C$16:$F$16</c:f>
              <c:numCache>
                <c:formatCode>0.0%</c:formatCode>
                <c:ptCount val="4"/>
                <c:pt idx="0">
                  <c:v>0.30145923357972826</c:v>
                </c:pt>
                <c:pt idx="1">
                  <c:v>0.17091469628764716</c:v>
                </c:pt>
                <c:pt idx="2">
                  <c:v>0.30704055883286818</c:v>
                </c:pt>
                <c:pt idx="3">
                  <c:v>0.26515686472309091</c:v>
                </c:pt>
              </c:numCache>
            </c:numRef>
          </c:val>
          <c:extLst>
            <c:ext xmlns:c16="http://schemas.microsoft.com/office/drawing/2014/chart" uri="{C3380CC4-5D6E-409C-BE32-E72D297353CC}">
              <c16:uniqueId val="{00000002-1CBA-46AF-A8B4-228651A265F2}"/>
            </c:ext>
          </c:extLst>
        </c:ser>
        <c:ser>
          <c:idx val="3"/>
          <c:order val="3"/>
          <c:tx>
            <c:strRef>
              <c:f>Sheet1!$B$17</c:f>
              <c:strCache>
                <c:ptCount val="1"/>
                <c:pt idx="0">
                  <c:v>FY 2022(p)</c:v>
                </c:pt>
              </c:strCache>
            </c:strRef>
          </c:tx>
          <c:spPr>
            <a:solidFill>
              <a:schemeClr val="accent4"/>
            </a:solidFill>
            <a:ln>
              <a:noFill/>
            </a:ln>
            <a:effectLst/>
          </c:spPr>
          <c:invertIfNegative val="0"/>
          <c:cat>
            <c:strRef>
              <c:f>Sheet1!$C$13:$F$13</c:f>
              <c:strCache>
                <c:ptCount val="4"/>
                <c:pt idx="0">
                  <c:v>MU ($519 MM)</c:v>
                </c:pt>
                <c:pt idx="1">
                  <c:v>UMKC ($220 MM)</c:v>
                </c:pt>
                <c:pt idx="2">
                  <c:v>S&amp;T ($124 MM)</c:v>
                </c:pt>
                <c:pt idx="3">
                  <c:v>UMSL ($117 MM)</c:v>
                </c:pt>
              </c:strCache>
            </c:strRef>
          </c:cat>
          <c:val>
            <c:numRef>
              <c:f>Sheet1!$C$17:$F$17</c:f>
              <c:numCache>
                <c:formatCode>0.0%</c:formatCode>
                <c:ptCount val="4"/>
                <c:pt idx="0">
                  <c:v>0.30665180381029589</c:v>
                </c:pt>
                <c:pt idx="1">
                  <c:v>0.19829379637614433</c:v>
                </c:pt>
                <c:pt idx="2">
                  <c:v>0.31852472757753564</c:v>
                </c:pt>
                <c:pt idx="3">
                  <c:v>0.26369328493647914</c:v>
                </c:pt>
              </c:numCache>
            </c:numRef>
          </c:val>
          <c:extLst>
            <c:ext xmlns:c16="http://schemas.microsoft.com/office/drawing/2014/chart" uri="{C3380CC4-5D6E-409C-BE32-E72D297353CC}">
              <c16:uniqueId val="{00000003-1CBA-46AF-A8B4-228651A265F2}"/>
            </c:ext>
          </c:extLst>
        </c:ser>
        <c:ser>
          <c:idx val="4"/>
          <c:order val="4"/>
          <c:tx>
            <c:strRef>
              <c:f>Sheet1!$B$18</c:f>
              <c:strCache>
                <c:ptCount val="1"/>
                <c:pt idx="0">
                  <c:v>FY 2023(b)</c:v>
                </c:pt>
              </c:strCache>
            </c:strRef>
          </c:tx>
          <c:spPr>
            <a:solidFill>
              <a:schemeClr val="accent5"/>
            </a:solidFill>
            <a:ln>
              <a:noFill/>
            </a:ln>
            <a:effectLst/>
          </c:spPr>
          <c:invertIfNegative val="0"/>
          <c:cat>
            <c:strRef>
              <c:f>Sheet1!$C$13:$F$13</c:f>
              <c:strCache>
                <c:ptCount val="4"/>
                <c:pt idx="0">
                  <c:v>MU ($519 MM)</c:v>
                </c:pt>
                <c:pt idx="1">
                  <c:v>UMKC ($220 MM)</c:v>
                </c:pt>
                <c:pt idx="2">
                  <c:v>S&amp;T ($124 MM)</c:v>
                </c:pt>
                <c:pt idx="3">
                  <c:v>UMSL ($117 MM)</c:v>
                </c:pt>
              </c:strCache>
            </c:strRef>
          </c:cat>
          <c:val>
            <c:numRef>
              <c:f>Sheet1!$C$18:$F$18</c:f>
              <c:numCache>
                <c:formatCode>0.0%</c:formatCode>
                <c:ptCount val="4"/>
                <c:pt idx="0">
                  <c:v>0.29475192990500265</c:v>
                </c:pt>
                <c:pt idx="1">
                  <c:v>0.20882307489523394</c:v>
                </c:pt>
                <c:pt idx="2">
                  <c:v>0.33197772080275839</c:v>
                </c:pt>
                <c:pt idx="3">
                  <c:v>0.19508037434157816</c:v>
                </c:pt>
              </c:numCache>
            </c:numRef>
          </c:val>
          <c:extLst>
            <c:ext xmlns:c16="http://schemas.microsoft.com/office/drawing/2014/chart" uri="{C3380CC4-5D6E-409C-BE32-E72D297353CC}">
              <c16:uniqueId val="{00000004-1CBA-46AF-A8B4-228651A265F2}"/>
            </c:ext>
          </c:extLst>
        </c:ser>
        <c:dLbls>
          <c:showLegendKey val="0"/>
          <c:showVal val="0"/>
          <c:showCatName val="0"/>
          <c:showSerName val="0"/>
          <c:showPercent val="0"/>
          <c:showBubbleSize val="0"/>
        </c:dLbls>
        <c:gapWidth val="219"/>
        <c:overlap val="-27"/>
        <c:axId val="1347179120"/>
        <c:axId val="1347179952"/>
      </c:barChart>
      <c:catAx>
        <c:axId val="1347179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47179952"/>
        <c:crosses val="autoZero"/>
        <c:auto val="1"/>
        <c:lblAlgn val="ctr"/>
        <c:lblOffset val="100"/>
        <c:noMultiLvlLbl val="0"/>
      </c:catAx>
      <c:valAx>
        <c:axId val="1347179952"/>
        <c:scaling>
          <c:orientation val="minMax"/>
          <c:max val="0.4"/>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47179120"/>
        <c:crosses val="autoZero"/>
        <c:crossBetween val="between"/>
      </c:valAx>
      <c:spPr>
        <a:noFill/>
        <a:ln>
          <a:noFill/>
        </a:ln>
        <a:effectLst/>
      </c:spPr>
    </c:plotArea>
    <c:legend>
      <c:legendPos val="b"/>
      <c:layout>
        <c:manualLayout>
          <c:xMode val="edge"/>
          <c:yMode val="edge"/>
          <c:x val="0.21721121665347387"/>
          <c:y val="9.770940116938738E-2"/>
          <c:w val="0.56557739310363986"/>
          <c:h val="5.6419652658763697E-2"/>
        </c:manualLayout>
      </c:layout>
      <c:overlay val="0"/>
      <c:spPr>
        <a:solidFill>
          <a:schemeClr val="bg1"/>
        </a:solid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dirty="0"/>
              <a:t>Discount Rate </a:t>
            </a:r>
            <a:r>
              <a:rPr lang="en-US" dirty="0"/>
              <a:t>(includes pass-through)</a:t>
            </a:r>
          </a:p>
        </c:rich>
      </c:tx>
      <c:layout>
        <c:manualLayout>
          <c:xMode val="edge"/>
          <c:yMode val="edge"/>
          <c:x val="0.4268137473381865"/>
          <c:y val="2.5008931761343337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Sheet1!$A$3</c:f>
              <c:strCache>
                <c:ptCount val="1"/>
                <c:pt idx="0">
                  <c:v>FY 2018</c:v>
                </c:pt>
              </c:strCache>
            </c:strRef>
          </c:tx>
          <c:spPr>
            <a:solidFill>
              <a:schemeClr val="accent1"/>
            </a:solidFill>
            <a:ln>
              <a:noFill/>
            </a:ln>
            <a:effectLst/>
          </c:spPr>
          <c:invertIfNegative val="0"/>
          <c:cat>
            <c:strRef>
              <c:f>Sheet1!$B$2:$F$2</c:f>
              <c:strCache>
                <c:ptCount val="5"/>
                <c:pt idx="0">
                  <c:v>System ($885 MM)</c:v>
                </c:pt>
                <c:pt idx="1">
                  <c:v>MU ($519 MM)</c:v>
                </c:pt>
                <c:pt idx="2">
                  <c:v>UMKC ($220 MM)</c:v>
                </c:pt>
                <c:pt idx="3">
                  <c:v>S&amp;T ($124 MM)</c:v>
                </c:pt>
                <c:pt idx="4">
                  <c:v>UMSL ($117 MM)</c:v>
                </c:pt>
              </c:strCache>
            </c:strRef>
          </c:cat>
          <c:val>
            <c:numRef>
              <c:f>Sheet1!$B$3:$F$3</c:f>
              <c:numCache>
                <c:formatCode>0.0%</c:formatCode>
                <c:ptCount val="5"/>
                <c:pt idx="0">
                  <c:v>0.34165977308614676</c:v>
                </c:pt>
                <c:pt idx="1">
                  <c:v>0.34017019981505109</c:v>
                </c:pt>
                <c:pt idx="2">
                  <c:v>0.3071516120436984</c:v>
                </c:pt>
                <c:pt idx="3">
                  <c:v>0.39002645763367172</c:v>
                </c:pt>
                <c:pt idx="4">
                  <c:v>0.34696942079177839</c:v>
                </c:pt>
              </c:numCache>
            </c:numRef>
          </c:val>
          <c:extLst>
            <c:ext xmlns:c16="http://schemas.microsoft.com/office/drawing/2014/chart" uri="{C3380CC4-5D6E-409C-BE32-E72D297353CC}">
              <c16:uniqueId val="{00000000-538E-4F52-B684-8C4D6FA8DB02}"/>
            </c:ext>
          </c:extLst>
        </c:ser>
        <c:ser>
          <c:idx val="1"/>
          <c:order val="1"/>
          <c:tx>
            <c:strRef>
              <c:f>Sheet1!$A$4</c:f>
              <c:strCache>
                <c:ptCount val="1"/>
                <c:pt idx="0">
                  <c:v>FY 2019</c:v>
                </c:pt>
              </c:strCache>
            </c:strRef>
          </c:tx>
          <c:spPr>
            <a:solidFill>
              <a:schemeClr val="accent2"/>
            </a:solidFill>
            <a:ln>
              <a:noFill/>
            </a:ln>
            <a:effectLst/>
          </c:spPr>
          <c:invertIfNegative val="0"/>
          <c:cat>
            <c:strRef>
              <c:f>Sheet1!$B$2:$F$2</c:f>
              <c:strCache>
                <c:ptCount val="5"/>
                <c:pt idx="0">
                  <c:v>System ($885 MM)</c:v>
                </c:pt>
                <c:pt idx="1">
                  <c:v>MU ($519 MM)</c:v>
                </c:pt>
                <c:pt idx="2">
                  <c:v>UMKC ($220 MM)</c:v>
                </c:pt>
                <c:pt idx="3">
                  <c:v>S&amp;T ($124 MM)</c:v>
                </c:pt>
                <c:pt idx="4">
                  <c:v>UMSL ($117 MM)</c:v>
                </c:pt>
              </c:strCache>
            </c:strRef>
          </c:cat>
          <c:val>
            <c:numRef>
              <c:f>Sheet1!$B$4:$F$4</c:f>
              <c:numCache>
                <c:formatCode>0.0%</c:formatCode>
                <c:ptCount val="5"/>
                <c:pt idx="0">
                  <c:v>0.38915349592282289</c:v>
                </c:pt>
                <c:pt idx="1">
                  <c:v>0.40944335394808706</c:v>
                </c:pt>
                <c:pt idx="2">
                  <c:v>0.31534694436976474</c:v>
                </c:pt>
                <c:pt idx="3">
                  <c:v>0.44051398337112624</c:v>
                </c:pt>
                <c:pt idx="4">
                  <c:v>0.37664618086040386</c:v>
                </c:pt>
              </c:numCache>
            </c:numRef>
          </c:val>
          <c:extLst>
            <c:ext xmlns:c16="http://schemas.microsoft.com/office/drawing/2014/chart" uri="{C3380CC4-5D6E-409C-BE32-E72D297353CC}">
              <c16:uniqueId val="{00000001-538E-4F52-B684-8C4D6FA8DB02}"/>
            </c:ext>
          </c:extLst>
        </c:ser>
        <c:ser>
          <c:idx val="2"/>
          <c:order val="2"/>
          <c:tx>
            <c:strRef>
              <c:f>Sheet1!$A$5</c:f>
              <c:strCache>
                <c:ptCount val="1"/>
                <c:pt idx="0">
                  <c:v>FY 2020</c:v>
                </c:pt>
              </c:strCache>
            </c:strRef>
          </c:tx>
          <c:spPr>
            <a:solidFill>
              <a:schemeClr val="accent3"/>
            </a:solidFill>
            <a:ln>
              <a:noFill/>
            </a:ln>
            <a:effectLst/>
          </c:spPr>
          <c:invertIfNegative val="0"/>
          <c:cat>
            <c:strRef>
              <c:f>Sheet1!$B$2:$F$2</c:f>
              <c:strCache>
                <c:ptCount val="5"/>
                <c:pt idx="0">
                  <c:v>System ($885 MM)</c:v>
                </c:pt>
                <c:pt idx="1">
                  <c:v>MU ($519 MM)</c:v>
                </c:pt>
                <c:pt idx="2">
                  <c:v>UMKC ($220 MM)</c:v>
                </c:pt>
                <c:pt idx="3">
                  <c:v>S&amp;T ($124 MM)</c:v>
                </c:pt>
                <c:pt idx="4">
                  <c:v>UMSL ($117 MM)</c:v>
                </c:pt>
              </c:strCache>
            </c:strRef>
          </c:cat>
          <c:val>
            <c:numRef>
              <c:f>Sheet1!$B$5:$F$5</c:f>
              <c:numCache>
                <c:formatCode>0.0%</c:formatCode>
                <c:ptCount val="5"/>
                <c:pt idx="0">
                  <c:v>0.4043591519863512</c:v>
                </c:pt>
                <c:pt idx="1">
                  <c:v>0.42553565278095623</c:v>
                </c:pt>
                <c:pt idx="2">
                  <c:v>0.31178869861444219</c:v>
                </c:pt>
                <c:pt idx="3">
                  <c:v>0.48418819749350761</c:v>
                </c:pt>
                <c:pt idx="4">
                  <c:v>0.39227708789032223</c:v>
                </c:pt>
              </c:numCache>
            </c:numRef>
          </c:val>
          <c:extLst>
            <c:ext xmlns:c16="http://schemas.microsoft.com/office/drawing/2014/chart" uri="{C3380CC4-5D6E-409C-BE32-E72D297353CC}">
              <c16:uniqueId val="{00000002-538E-4F52-B684-8C4D6FA8DB02}"/>
            </c:ext>
          </c:extLst>
        </c:ser>
        <c:ser>
          <c:idx val="3"/>
          <c:order val="3"/>
          <c:tx>
            <c:strRef>
              <c:f>Sheet1!$A$6</c:f>
              <c:strCache>
                <c:ptCount val="1"/>
                <c:pt idx="0">
                  <c:v>FY 2021</c:v>
                </c:pt>
              </c:strCache>
            </c:strRef>
          </c:tx>
          <c:spPr>
            <a:solidFill>
              <a:schemeClr val="accent4"/>
            </a:solidFill>
            <a:ln>
              <a:noFill/>
            </a:ln>
            <a:effectLst/>
          </c:spPr>
          <c:invertIfNegative val="0"/>
          <c:cat>
            <c:strRef>
              <c:f>Sheet1!$B$2:$F$2</c:f>
              <c:strCache>
                <c:ptCount val="5"/>
                <c:pt idx="0">
                  <c:v>System ($885 MM)</c:v>
                </c:pt>
                <c:pt idx="1">
                  <c:v>MU ($519 MM)</c:v>
                </c:pt>
                <c:pt idx="2">
                  <c:v>UMKC ($220 MM)</c:v>
                </c:pt>
                <c:pt idx="3">
                  <c:v>S&amp;T ($124 MM)</c:v>
                </c:pt>
                <c:pt idx="4">
                  <c:v>UMSL ($117 MM)</c:v>
                </c:pt>
              </c:strCache>
            </c:strRef>
          </c:cat>
          <c:val>
            <c:numRef>
              <c:f>Sheet1!$B$6:$F$6</c:f>
              <c:numCache>
                <c:formatCode>0.0%</c:formatCode>
                <c:ptCount val="5"/>
                <c:pt idx="0">
                  <c:v>0.42414087839558934</c:v>
                </c:pt>
                <c:pt idx="1">
                  <c:v>0.4460363940598201</c:v>
                </c:pt>
                <c:pt idx="2">
                  <c:v>0.31585470151126405</c:v>
                </c:pt>
                <c:pt idx="3">
                  <c:v>0.51008539581209578</c:v>
                </c:pt>
                <c:pt idx="4">
                  <c:v>0.43099129089747468</c:v>
                </c:pt>
              </c:numCache>
            </c:numRef>
          </c:val>
          <c:extLst>
            <c:ext xmlns:c16="http://schemas.microsoft.com/office/drawing/2014/chart" uri="{C3380CC4-5D6E-409C-BE32-E72D297353CC}">
              <c16:uniqueId val="{00000003-538E-4F52-B684-8C4D6FA8DB02}"/>
            </c:ext>
          </c:extLst>
        </c:ser>
        <c:ser>
          <c:idx val="4"/>
          <c:order val="4"/>
          <c:tx>
            <c:strRef>
              <c:f>Sheet1!$A$7</c:f>
              <c:strCache>
                <c:ptCount val="1"/>
                <c:pt idx="0">
                  <c:v>FY 2022(p)</c:v>
                </c:pt>
              </c:strCache>
            </c:strRef>
          </c:tx>
          <c:spPr>
            <a:solidFill>
              <a:schemeClr val="accent5"/>
            </a:solidFill>
            <a:ln>
              <a:noFill/>
            </a:ln>
            <a:effectLst/>
          </c:spPr>
          <c:invertIfNegative val="0"/>
          <c:cat>
            <c:strRef>
              <c:f>Sheet1!$B$2:$F$2</c:f>
              <c:strCache>
                <c:ptCount val="5"/>
                <c:pt idx="0">
                  <c:v>System ($885 MM)</c:v>
                </c:pt>
                <c:pt idx="1">
                  <c:v>MU ($519 MM)</c:v>
                </c:pt>
                <c:pt idx="2">
                  <c:v>UMKC ($220 MM)</c:v>
                </c:pt>
                <c:pt idx="3">
                  <c:v>S&amp;T ($124 MM)</c:v>
                </c:pt>
                <c:pt idx="4">
                  <c:v>UMSL ($117 MM)</c:v>
                </c:pt>
              </c:strCache>
            </c:strRef>
          </c:cat>
          <c:val>
            <c:numRef>
              <c:f>Sheet1!$B$7:$F$7</c:f>
              <c:numCache>
                <c:formatCode>0.0%</c:formatCode>
                <c:ptCount val="5"/>
                <c:pt idx="0">
                  <c:v>0.44382325720707083</c:v>
                </c:pt>
                <c:pt idx="1">
                  <c:v>0.45835427644912852</c:v>
                </c:pt>
                <c:pt idx="2">
                  <c:v>0.355662091780308</c:v>
                </c:pt>
                <c:pt idx="3">
                  <c:v>0.54065381391450129</c:v>
                </c:pt>
                <c:pt idx="4">
                  <c:v>0.43738656987295826</c:v>
                </c:pt>
              </c:numCache>
            </c:numRef>
          </c:val>
          <c:extLst>
            <c:ext xmlns:c16="http://schemas.microsoft.com/office/drawing/2014/chart" uri="{C3380CC4-5D6E-409C-BE32-E72D297353CC}">
              <c16:uniqueId val="{00000004-538E-4F52-B684-8C4D6FA8DB02}"/>
            </c:ext>
          </c:extLst>
        </c:ser>
        <c:ser>
          <c:idx val="5"/>
          <c:order val="5"/>
          <c:tx>
            <c:strRef>
              <c:f>Sheet1!$A$8</c:f>
              <c:strCache>
                <c:ptCount val="1"/>
                <c:pt idx="0">
                  <c:v>FY 2023(b)</c:v>
                </c:pt>
              </c:strCache>
            </c:strRef>
          </c:tx>
          <c:spPr>
            <a:solidFill>
              <a:schemeClr val="accent6"/>
            </a:solidFill>
            <a:ln>
              <a:noFill/>
            </a:ln>
            <a:effectLst/>
          </c:spPr>
          <c:invertIfNegative val="0"/>
          <c:cat>
            <c:strRef>
              <c:f>Sheet1!$B$2:$F$2</c:f>
              <c:strCache>
                <c:ptCount val="5"/>
                <c:pt idx="0">
                  <c:v>System ($885 MM)</c:v>
                </c:pt>
                <c:pt idx="1">
                  <c:v>MU ($519 MM)</c:v>
                </c:pt>
                <c:pt idx="2">
                  <c:v>UMKC ($220 MM)</c:v>
                </c:pt>
                <c:pt idx="3">
                  <c:v>S&amp;T ($124 MM)</c:v>
                </c:pt>
                <c:pt idx="4">
                  <c:v>UMSL ($117 MM)</c:v>
                </c:pt>
              </c:strCache>
            </c:strRef>
          </c:cat>
          <c:val>
            <c:numRef>
              <c:f>Sheet1!$B$8:$F$8</c:f>
              <c:numCache>
                <c:formatCode>0.0%</c:formatCode>
                <c:ptCount val="5"/>
                <c:pt idx="0">
                  <c:v>0.43539743971420064</c:v>
                </c:pt>
                <c:pt idx="1">
                  <c:v>0.45535547434146267</c:v>
                </c:pt>
                <c:pt idx="2">
                  <c:v>0.34763696855654641</c:v>
                </c:pt>
                <c:pt idx="3">
                  <c:v>0.56029930638718539</c:v>
                </c:pt>
                <c:pt idx="4">
                  <c:v>0.37856059185517277</c:v>
                </c:pt>
              </c:numCache>
            </c:numRef>
          </c:val>
          <c:extLst>
            <c:ext xmlns:c16="http://schemas.microsoft.com/office/drawing/2014/chart" uri="{C3380CC4-5D6E-409C-BE32-E72D297353CC}">
              <c16:uniqueId val="{00000005-538E-4F52-B684-8C4D6FA8DB02}"/>
            </c:ext>
          </c:extLst>
        </c:ser>
        <c:dLbls>
          <c:showLegendKey val="0"/>
          <c:showVal val="0"/>
          <c:showCatName val="0"/>
          <c:showSerName val="0"/>
          <c:showPercent val="0"/>
          <c:showBubbleSize val="0"/>
        </c:dLbls>
        <c:gapWidth val="219"/>
        <c:overlap val="-27"/>
        <c:axId val="606462880"/>
        <c:axId val="606463208"/>
      </c:barChart>
      <c:catAx>
        <c:axId val="606462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6463208"/>
        <c:crosses val="autoZero"/>
        <c:auto val="1"/>
        <c:lblAlgn val="ctr"/>
        <c:lblOffset val="100"/>
        <c:noMultiLvlLbl val="0"/>
      </c:catAx>
      <c:valAx>
        <c:axId val="606463208"/>
        <c:scaling>
          <c:orientation val="minMax"/>
          <c:max val="0.60000000000000009"/>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6462880"/>
        <c:crosses val="autoZero"/>
        <c:crossBetween val="between"/>
      </c:valAx>
      <c:spPr>
        <a:noFill/>
        <a:ln>
          <a:noFill/>
        </a:ln>
        <a:effectLst/>
      </c:spPr>
    </c:plotArea>
    <c:legend>
      <c:legendPos val="b"/>
      <c:layout>
        <c:manualLayout>
          <c:xMode val="edge"/>
          <c:yMode val="edge"/>
          <c:x val="0.35483601106465468"/>
          <c:y val="0.10012462268582985"/>
          <c:w val="0.64516411572148991"/>
          <c:h val="6.0332921380894612E-2"/>
        </c:manualLayout>
      </c:layout>
      <c:overlay val="0"/>
      <c:spPr>
        <a:solidFill>
          <a:schemeClr val="bg1"/>
        </a:solid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076519281243691"/>
          <c:y val="2.5611842226015456E-2"/>
          <c:w val="0.7922260553551207"/>
          <c:h val="0.79751940972413415"/>
        </c:manualLayout>
      </c:layout>
      <c:scatterChart>
        <c:scatterStyle val="lineMarker"/>
        <c:varyColors val="0"/>
        <c:ser>
          <c:idx val="0"/>
          <c:order val="0"/>
          <c:tx>
            <c:strRef>
              <c:f>Sheet1!$C$21</c:f>
              <c:strCache>
                <c:ptCount val="1"/>
                <c:pt idx="0">
                  <c:v>Net tuition</c:v>
                </c:pt>
              </c:strCache>
            </c:strRef>
          </c:tx>
          <c:spPr>
            <a:ln w="19050" cap="rnd">
              <a:noFill/>
              <a:round/>
            </a:ln>
            <a:effectLst/>
          </c:spPr>
          <c:marker>
            <c:symbol val="circle"/>
            <c:size val="9"/>
            <c:spPr>
              <a:solidFill>
                <a:schemeClr val="tx1"/>
              </a:solidFill>
              <a:ln w="9525">
                <a:solidFill>
                  <a:schemeClr val="tx1"/>
                </a:solidFill>
              </a:ln>
              <a:effectLst/>
            </c:spPr>
          </c:marker>
          <c:xVal>
            <c:numRef>
              <c:f>Sheet1!$B$22:$B$26</c:f>
              <c:numCache>
                <c:formatCode>0%</c:formatCode>
                <c:ptCount val="5"/>
                <c:pt idx="0">
                  <c:v>0.28567649281934998</c:v>
                </c:pt>
                <c:pt idx="1">
                  <c:v>0.2954915891348936</c:v>
                </c:pt>
                <c:pt idx="2">
                  <c:v>0.30704055883286818</c:v>
                </c:pt>
                <c:pt idx="3">
                  <c:v>0.31852472757753564</c:v>
                </c:pt>
                <c:pt idx="4">
                  <c:v>0.33197772080275839</c:v>
                </c:pt>
              </c:numCache>
            </c:numRef>
          </c:xVal>
          <c:yVal>
            <c:numRef>
              <c:f>Sheet1!$C$22:$C$26</c:f>
              <c:numCache>
                <c:formatCode>General</c:formatCode>
                <c:ptCount val="5"/>
                <c:pt idx="0">
                  <c:v>94505</c:v>
                </c:pt>
                <c:pt idx="1">
                  <c:v>90337</c:v>
                </c:pt>
                <c:pt idx="2">
                  <c:v>82932</c:v>
                </c:pt>
                <c:pt idx="3">
                  <c:v>81300</c:v>
                </c:pt>
                <c:pt idx="4">
                  <c:v>83116</c:v>
                </c:pt>
              </c:numCache>
            </c:numRef>
          </c:yVal>
          <c:smooth val="0"/>
          <c:extLst>
            <c:ext xmlns:c16="http://schemas.microsoft.com/office/drawing/2014/chart" uri="{C3380CC4-5D6E-409C-BE32-E72D297353CC}">
              <c16:uniqueId val="{00000000-7C03-481A-BA81-8C9986855253}"/>
            </c:ext>
          </c:extLst>
        </c:ser>
        <c:dLbls>
          <c:showLegendKey val="0"/>
          <c:showVal val="0"/>
          <c:showCatName val="0"/>
          <c:showSerName val="0"/>
          <c:showPercent val="0"/>
          <c:showBubbleSize val="0"/>
        </c:dLbls>
        <c:axId val="1398506432"/>
        <c:axId val="1398504768"/>
      </c:scatterChart>
      <c:valAx>
        <c:axId val="1398506432"/>
        <c:scaling>
          <c:orientation val="minMax"/>
          <c:max val="0.4"/>
          <c:min val="0.2"/>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a:t>Markdown</a:t>
                </a:r>
              </a:p>
            </c:rich>
          </c:tx>
          <c:layout>
            <c:manualLayout>
              <c:xMode val="edge"/>
              <c:yMode val="edge"/>
              <c:x val="0.45391297764200872"/>
              <c:y val="0.8992181047299157"/>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398504768"/>
        <c:crosses val="autoZero"/>
        <c:crossBetween val="midCat"/>
      </c:valAx>
      <c:valAx>
        <c:axId val="1398504768"/>
        <c:scaling>
          <c:orientation val="minMax"/>
          <c:max val="10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dirty="0"/>
                  <a:t>S&amp;T Gets ($ thousands)</a:t>
                </a:r>
              </a:p>
            </c:rich>
          </c:tx>
          <c:layout>
            <c:manualLayout>
              <c:xMode val="edge"/>
              <c:yMode val="edge"/>
              <c:x val="9.2078582150475329E-3"/>
              <c:y val="0.21804122386799552"/>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quot;$&quot;#,##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398506432"/>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Sheet1!$A$11:$B$11</c:f>
              <c:strCache>
                <c:ptCount val="2"/>
                <c:pt idx="0">
                  <c:v>Resident</c:v>
                </c:pt>
                <c:pt idx="1">
                  <c:v>Net per Fall HC</c:v>
                </c:pt>
              </c:strCache>
            </c:strRef>
          </c:tx>
          <c:spPr>
            <a:ln w="28575" cap="rnd">
              <a:solidFill>
                <a:schemeClr val="accent6"/>
              </a:solidFill>
              <a:round/>
            </a:ln>
            <a:effectLst/>
          </c:spPr>
          <c:marker>
            <c:symbol val="none"/>
          </c:marker>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Sheet1!$C$2:$F$2</c:f>
              <c:strCache>
                <c:ptCount val="4"/>
                <c:pt idx="0">
                  <c:v>Fall 19</c:v>
                </c:pt>
                <c:pt idx="1">
                  <c:v>Fall 20</c:v>
                </c:pt>
                <c:pt idx="2">
                  <c:v>Fall 21</c:v>
                </c:pt>
                <c:pt idx="3">
                  <c:v>Fall 22</c:v>
                </c:pt>
              </c:strCache>
            </c:strRef>
          </c:cat>
          <c:val>
            <c:numRef>
              <c:f>Sheet1!$C$11:$F$11</c:f>
              <c:numCache>
                <c:formatCode>_("$"* #,##0_);_("$"* \(#,##0\);_("$"* "-"??_);_(@_)</c:formatCode>
                <c:ptCount val="4"/>
                <c:pt idx="0">
                  <c:v>8746.9039154363909</c:v>
                </c:pt>
                <c:pt idx="1">
                  <c:v>8941.2164869649168</c:v>
                </c:pt>
                <c:pt idx="2">
                  <c:v>8647.2408133608333</c:v>
                </c:pt>
                <c:pt idx="3">
                  <c:v>8828.0965391621121</c:v>
                </c:pt>
              </c:numCache>
            </c:numRef>
          </c:val>
          <c:smooth val="0"/>
          <c:extLst>
            <c:ext xmlns:c16="http://schemas.microsoft.com/office/drawing/2014/chart" uri="{C3380CC4-5D6E-409C-BE32-E72D297353CC}">
              <c16:uniqueId val="{00000000-98B8-4A9E-A936-8A82DE037B3F}"/>
            </c:ext>
          </c:extLst>
        </c:ser>
        <c:ser>
          <c:idx val="1"/>
          <c:order val="1"/>
          <c:tx>
            <c:strRef>
              <c:f>Sheet1!$A$19:$B$19</c:f>
              <c:strCache>
                <c:ptCount val="2"/>
                <c:pt idx="0">
                  <c:v>NonResident</c:v>
                </c:pt>
                <c:pt idx="1">
                  <c:v>Net per Fall HC</c:v>
                </c:pt>
              </c:strCache>
            </c:strRef>
          </c:tx>
          <c:spPr>
            <a:ln w="28575" cap="rnd">
              <a:solidFill>
                <a:schemeClr val="accent5"/>
              </a:solidFill>
              <a:round/>
            </a:ln>
            <a:effectLst/>
          </c:spPr>
          <c:marker>
            <c:symbol val="none"/>
          </c:marker>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Sheet1!$C$2:$F$2</c:f>
              <c:strCache>
                <c:ptCount val="4"/>
                <c:pt idx="0">
                  <c:v>Fall 19</c:v>
                </c:pt>
                <c:pt idx="1">
                  <c:v>Fall 20</c:v>
                </c:pt>
                <c:pt idx="2">
                  <c:v>Fall 21</c:v>
                </c:pt>
                <c:pt idx="3">
                  <c:v>Fall 22</c:v>
                </c:pt>
              </c:strCache>
            </c:strRef>
          </c:cat>
          <c:val>
            <c:numRef>
              <c:f>Sheet1!$C$19:$F$19</c:f>
              <c:numCache>
                <c:formatCode>_("$"* #,##0_);_("$"* \(#,##0\);_("$"* "-"??_);_(@_)</c:formatCode>
                <c:ptCount val="4"/>
                <c:pt idx="0">
                  <c:v>18083.813781491914</c:v>
                </c:pt>
                <c:pt idx="1">
                  <c:v>19284.569958213408</c:v>
                </c:pt>
                <c:pt idx="2">
                  <c:v>16352.605459113996</c:v>
                </c:pt>
                <c:pt idx="3">
                  <c:v>15728.237791932059</c:v>
                </c:pt>
              </c:numCache>
            </c:numRef>
          </c:val>
          <c:smooth val="0"/>
          <c:extLst>
            <c:ext xmlns:c16="http://schemas.microsoft.com/office/drawing/2014/chart" uri="{C3380CC4-5D6E-409C-BE32-E72D297353CC}">
              <c16:uniqueId val="{00000001-98B8-4A9E-A936-8A82DE037B3F}"/>
            </c:ext>
          </c:extLst>
        </c:ser>
        <c:dLbls>
          <c:showLegendKey val="0"/>
          <c:showVal val="0"/>
          <c:showCatName val="0"/>
          <c:showSerName val="0"/>
          <c:showPercent val="0"/>
          <c:showBubbleSize val="0"/>
        </c:dLbls>
        <c:smooth val="0"/>
        <c:axId val="1630929519"/>
        <c:axId val="1630927439"/>
      </c:lineChart>
      <c:catAx>
        <c:axId val="16309295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630927439"/>
        <c:crosses val="autoZero"/>
        <c:auto val="1"/>
        <c:lblAlgn val="ctr"/>
        <c:lblOffset val="100"/>
        <c:noMultiLvlLbl val="0"/>
      </c:catAx>
      <c:valAx>
        <c:axId val="1630927439"/>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63092951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Sheet1!$A$31:$B$31</c:f>
              <c:strCache>
                <c:ptCount val="2"/>
                <c:pt idx="0">
                  <c:v>Resident</c:v>
                </c:pt>
                <c:pt idx="1">
                  <c:v>Net per Fall HC</c:v>
                </c:pt>
              </c:strCache>
            </c:strRef>
          </c:tx>
          <c:spPr>
            <a:ln w="28575" cap="rnd">
              <a:solidFill>
                <a:schemeClr val="accent6"/>
              </a:solidFill>
              <a:round/>
            </a:ln>
            <a:effectLst/>
          </c:spPr>
          <c:marker>
            <c:symbol val="none"/>
          </c:marker>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Sheet1!$C$22:$F$22</c:f>
              <c:strCache>
                <c:ptCount val="4"/>
                <c:pt idx="0">
                  <c:v>Fall 19</c:v>
                </c:pt>
                <c:pt idx="1">
                  <c:v>Fall 20</c:v>
                </c:pt>
                <c:pt idx="2">
                  <c:v>Fall 21</c:v>
                </c:pt>
                <c:pt idx="3">
                  <c:v>Fall 22</c:v>
                </c:pt>
              </c:strCache>
            </c:strRef>
          </c:cat>
          <c:val>
            <c:numRef>
              <c:f>Sheet1!$C$31:$F$31</c:f>
              <c:numCache>
                <c:formatCode>_("$"* #,##0_);_("$"* \(#,##0\);_("$"* "-"??_);_(@_)</c:formatCode>
                <c:ptCount val="4"/>
                <c:pt idx="0">
                  <c:v>6465.4294067304081</c:v>
                </c:pt>
                <c:pt idx="1">
                  <c:v>9286.4044431027614</c:v>
                </c:pt>
                <c:pt idx="2">
                  <c:v>8430.3830423205127</c:v>
                </c:pt>
                <c:pt idx="3">
                  <c:v>10068.965517241379</c:v>
                </c:pt>
              </c:numCache>
            </c:numRef>
          </c:val>
          <c:smooth val="0"/>
          <c:extLst>
            <c:ext xmlns:c16="http://schemas.microsoft.com/office/drawing/2014/chart" uri="{C3380CC4-5D6E-409C-BE32-E72D297353CC}">
              <c16:uniqueId val="{00000000-D1C1-4A79-802F-D0E4684930ED}"/>
            </c:ext>
          </c:extLst>
        </c:ser>
        <c:ser>
          <c:idx val="1"/>
          <c:order val="1"/>
          <c:tx>
            <c:strRef>
              <c:f>Sheet1!$A$39:$B$39</c:f>
              <c:strCache>
                <c:ptCount val="2"/>
                <c:pt idx="0">
                  <c:v>NonResident</c:v>
                </c:pt>
                <c:pt idx="1">
                  <c:v>Net per Fall HC</c:v>
                </c:pt>
              </c:strCache>
            </c:strRef>
          </c:tx>
          <c:spPr>
            <a:ln w="28575" cap="rnd">
              <a:solidFill>
                <a:schemeClr val="accent5"/>
              </a:solidFill>
              <a:round/>
            </a:ln>
            <a:effectLst/>
          </c:spPr>
          <c:marker>
            <c:symbol val="none"/>
          </c:marker>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Sheet1!$C$22:$F$22</c:f>
              <c:strCache>
                <c:ptCount val="4"/>
                <c:pt idx="0">
                  <c:v>Fall 19</c:v>
                </c:pt>
                <c:pt idx="1">
                  <c:v>Fall 20</c:v>
                </c:pt>
                <c:pt idx="2">
                  <c:v>Fall 21</c:v>
                </c:pt>
                <c:pt idx="3">
                  <c:v>Fall 22</c:v>
                </c:pt>
              </c:strCache>
            </c:strRef>
          </c:cat>
          <c:val>
            <c:numRef>
              <c:f>Sheet1!$C$39:$F$39</c:f>
              <c:numCache>
                <c:formatCode>_("$"* #,##0_);_("$"* \(#,##0\);_("$"* "-"??_);_(@_)</c:formatCode>
                <c:ptCount val="4"/>
                <c:pt idx="0">
                  <c:v>7858.3064137955635</c:v>
                </c:pt>
                <c:pt idx="1">
                  <c:v>12702.052527616448</c:v>
                </c:pt>
                <c:pt idx="2">
                  <c:v>13162.22063685116</c:v>
                </c:pt>
                <c:pt idx="3">
                  <c:v>14283.727399165507</c:v>
                </c:pt>
              </c:numCache>
            </c:numRef>
          </c:val>
          <c:smooth val="0"/>
          <c:extLst>
            <c:ext xmlns:c16="http://schemas.microsoft.com/office/drawing/2014/chart" uri="{C3380CC4-5D6E-409C-BE32-E72D297353CC}">
              <c16:uniqueId val="{00000001-D1C1-4A79-802F-D0E4684930ED}"/>
            </c:ext>
          </c:extLst>
        </c:ser>
        <c:dLbls>
          <c:showLegendKey val="0"/>
          <c:showVal val="0"/>
          <c:showCatName val="0"/>
          <c:showSerName val="0"/>
          <c:showPercent val="0"/>
          <c:showBubbleSize val="0"/>
        </c:dLbls>
        <c:smooth val="0"/>
        <c:axId val="934375007"/>
        <c:axId val="934366687"/>
      </c:lineChart>
      <c:catAx>
        <c:axId val="9343750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934366687"/>
        <c:crosses val="autoZero"/>
        <c:auto val="1"/>
        <c:lblAlgn val="ctr"/>
        <c:lblOffset val="100"/>
        <c:noMultiLvlLbl val="0"/>
      </c:catAx>
      <c:valAx>
        <c:axId val="934366687"/>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93437500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6434"/>
          </a:xfrm>
          <a:prstGeom prst="rect">
            <a:avLst/>
          </a:prstGeom>
          <a:noFill/>
          <a:ln>
            <a:noFill/>
          </a:ln>
        </p:spPr>
        <p:txBody>
          <a:bodyPr spcFirstLastPara="1" wrap="square" lIns="93175" tIns="46575" rIns="93175" bIns="46575"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6434"/>
          </a:xfrm>
          <a:prstGeom prst="rect">
            <a:avLst/>
          </a:prstGeom>
          <a:noFill/>
          <a:ln>
            <a:noFill/>
          </a:ln>
        </p:spPr>
        <p:txBody>
          <a:bodyPr spcFirstLastPara="1" wrap="square" lIns="93175" tIns="46575" rIns="93175" bIns="4657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6433"/>
          </a:xfrm>
          <a:prstGeom prst="rect">
            <a:avLst/>
          </a:prstGeom>
          <a:noFill/>
          <a:ln>
            <a:noFill/>
          </a:ln>
        </p:spPr>
        <p:txBody>
          <a:bodyPr spcFirstLastPara="1" wrap="square" lIns="93175" tIns="46575" rIns="93175" bIns="4657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p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102" name="Google Shape;102;p1: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185dd5177ee_0_82:notes"/>
          <p:cNvSpPr txBox="1">
            <a:spLocks noGrp="1"/>
          </p:cNvSpPr>
          <p:nvPr>
            <p:ph type="body" idx="1"/>
          </p:nvPr>
        </p:nvSpPr>
        <p:spPr>
          <a:xfrm>
            <a:off x="701040" y="4473893"/>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47" name="Google Shape;147;g185dd5177ee_0_8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165" name="Google Shape;165;p1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16: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171" name="Google Shape;171;p1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177" name="Google Shape;177;p1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8: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183" name="Google Shape;183;p1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38: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246" name="Google Shape;246;p3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731740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A66E6F-1E71-40F1-A2D2-2FDF91F15A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53365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A66E6F-1E71-40F1-A2D2-2FDF91F15A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7465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2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p2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
              <a:t>2 action points.</a:t>
            </a:r>
            <a:endParaRPr/>
          </a:p>
        </p:txBody>
      </p:sp>
      <p:sp>
        <p:nvSpPr>
          <p:cNvPr id="176" name="Google Shape;176;p29:notes"/>
          <p:cNvSpPr txBox="1">
            <a:spLocks noGrp="1"/>
          </p:cNvSpPr>
          <p:nvPr>
            <p:ph type="ftr" idx="11"/>
          </p:nvPr>
        </p:nvSpPr>
        <p:spPr>
          <a:xfrm>
            <a:off x="0" y="8829967"/>
            <a:ext cx="3037840" cy="466433"/>
          </a:xfrm>
          <a:prstGeom prst="rect">
            <a:avLst/>
          </a:prstGeom>
          <a:noFill/>
          <a:ln>
            <a:noFill/>
          </a:ln>
        </p:spPr>
        <p:txBody>
          <a:bodyPr spcFirstLastPara="1" wrap="square" lIns="93175" tIns="46575" rIns="93175" bIns="46575" anchor="b"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rgbClr val="000000"/>
              </a:solidFill>
              <a:latin typeface="Calibri"/>
              <a:ea typeface="Calibri"/>
              <a:cs typeface="Calibri"/>
              <a:sym typeface="Calibri"/>
            </a:endParaRPr>
          </a:p>
        </p:txBody>
      </p:sp>
      <p:sp>
        <p:nvSpPr>
          <p:cNvPr id="177" name="Google Shape;177;p29: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38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4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306" name="Google Shape;306;p4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p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108" name="Google Shape;108;p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4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312" name="Google Shape;312;p4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2: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53" name="Google Shape;253;p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4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312" name="Google Shape;312;p4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608435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4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312" name="Google Shape;312;p4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49024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46: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318" name="Google Shape;318;p4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29AAD-2604-425D-8AED-EE3752077B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56736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4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4" name="Google Shape;434;p48: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435" name="Google Shape;435;p48: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
              <a:t>82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p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115" name="Google Shape;115;p3: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p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122" name="Google Shape;122;p4: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128" name="Google Shape;128;p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6: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134" name="Google Shape;134;p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185dd5177ee_0_70:notes"/>
          <p:cNvSpPr txBox="1">
            <a:spLocks noGrp="1"/>
          </p:cNvSpPr>
          <p:nvPr>
            <p:ph type="body" idx="1"/>
          </p:nvPr>
        </p:nvSpPr>
        <p:spPr>
          <a:xfrm>
            <a:off x="701040" y="4473893"/>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33" name="Google Shape;133;g185dd5177ee_0_7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85dd5177ee_0_7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185dd5177ee_0_75:notes"/>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None/>
            </a:pPr>
            <a:endParaRPr/>
          </a:p>
        </p:txBody>
      </p:sp>
      <p:sp>
        <p:nvSpPr>
          <p:cNvPr id="140" name="Google Shape;140;g185dd5177ee_0_75:notes"/>
          <p:cNvSpPr txBox="1">
            <a:spLocks noGrp="1"/>
          </p:cNvSpPr>
          <p:nvPr>
            <p:ph type="sldNum" idx="12"/>
          </p:nvPr>
        </p:nvSpPr>
        <p:spPr>
          <a:xfrm>
            <a:off x="3970938" y="8829967"/>
            <a:ext cx="3037800" cy="466200"/>
          </a:xfrm>
          <a:prstGeom prst="rect">
            <a:avLst/>
          </a:prstGeom>
          <a:noFill/>
          <a:ln>
            <a:noFill/>
          </a:ln>
        </p:spPr>
        <p:txBody>
          <a:bodyPr spcFirstLastPara="1" wrap="square" lIns="93275" tIns="46625" rIns="93275" bIns="46625" anchor="b" anchorCtr="0">
            <a:noAutofit/>
          </a:bodyPr>
          <a:lstStyle/>
          <a:p>
            <a:pPr marL="0" lvl="0" indent="0" algn="r" rtl="0">
              <a:spcBef>
                <a:spcPts val="0"/>
              </a:spcBef>
              <a:spcAft>
                <a:spcPts val="0"/>
              </a:spcAft>
              <a:buNone/>
            </a:pPr>
            <a:fld id="{00000000-1234-1234-1234-123412341234}" type="slidenum">
              <a:rPr lang="en"/>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1880c94cb46_0_7:notes"/>
          <p:cNvSpPr txBox="1">
            <a:spLocks noGrp="1"/>
          </p:cNvSpPr>
          <p:nvPr>
            <p:ph type="body" idx="1"/>
          </p:nvPr>
        </p:nvSpPr>
        <p:spPr>
          <a:xfrm>
            <a:off x="701040" y="4473893"/>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116" name="Google Shape;116;g1880c94cb46_0_7:notes"/>
          <p:cNvSpPr>
            <a:spLocks noGrp="1" noRot="1" noChangeAspect="1"/>
          </p:cNvSpPr>
          <p:nvPr>
            <p:ph type="sldImg" idx="2"/>
          </p:nvPr>
        </p:nvSpPr>
        <p:spPr>
          <a:xfrm>
            <a:off x="717550" y="1162050"/>
            <a:ext cx="5575200" cy="3136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Master" Target="../slideMasters/slideMaster10.xml"/><Relationship Id="rId5" Type="http://schemas.openxmlformats.org/officeDocument/2006/relationships/image" Target="../media/image19.emf"/><Relationship Id="rId4" Type="http://schemas.openxmlformats.org/officeDocument/2006/relationships/image" Target="../media/image18.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9.emf"/><Relationship Id="rId1" Type="http://schemas.openxmlformats.org/officeDocument/2006/relationships/slideMaster" Target="../slideMasters/slideMaster10.xml"/><Relationship Id="rId4" Type="http://schemas.openxmlformats.org/officeDocument/2006/relationships/image" Target="../media/image20.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9.emf"/><Relationship Id="rId1" Type="http://schemas.openxmlformats.org/officeDocument/2006/relationships/slideMaster" Target="../slideMasters/slideMaster10.xml"/><Relationship Id="rId4" Type="http://schemas.openxmlformats.org/officeDocument/2006/relationships/image" Target="../media/image20.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9.emf"/><Relationship Id="rId1" Type="http://schemas.openxmlformats.org/officeDocument/2006/relationships/slideMaster" Target="../slideMasters/slideMaster10.xml"/><Relationship Id="rId4" Type="http://schemas.openxmlformats.org/officeDocument/2006/relationships/image" Target="../media/image20.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9.emf"/><Relationship Id="rId1" Type="http://schemas.openxmlformats.org/officeDocument/2006/relationships/slideMaster" Target="../slideMasters/slideMaster10.xml"/><Relationship Id="rId4" Type="http://schemas.openxmlformats.org/officeDocument/2006/relationships/image" Target="../media/image20.emf"/></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2"/>
        <p:cNvGrpSpPr/>
        <p:nvPr/>
      </p:nvGrpSpPr>
      <p:grpSpPr>
        <a:xfrm>
          <a:off x="0" y="0"/>
          <a:ext cx="0" cy="0"/>
          <a:chOff x="0" y="0"/>
          <a:chExt cx="0" cy="0"/>
        </a:xfrm>
      </p:grpSpPr>
      <p:sp>
        <p:nvSpPr>
          <p:cNvPr id="13" name="Google Shape;13;p80"/>
          <p:cNvSpPr txBox="1">
            <a:spLocks noGrp="1"/>
          </p:cNvSpPr>
          <p:nvPr>
            <p:ph type="body" idx="1"/>
          </p:nvPr>
        </p:nvSpPr>
        <p:spPr>
          <a:xfrm>
            <a:off x="895676" y="1894009"/>
            <a:ext cx="9296400" cy="2641756"/>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1000"/>
              </a:spcBef>
              <a:spcAft>
                <a:spcPts val="0"/>
              </a:spcAft>
              <a:buClr>
                <a:srgbClr val="003B49"/>
              </a:buClr>
              <a:buSzPts val="5000"/>
              <a:buFont typeface="Arial"/>
              <a:buNone/>
              <a:defRPr sz="5000" b="0" i="0" u="none" strike="noStrike" cap="none">
                <a:solidFill>
                  <a:srgbClr val="003B49"/>
                </a:solidFill>
                <a:latin typeface="Arial"/>
                <a:ea typeface="Arial"/>
                <a:cs typeface="Arial"/>
                <a:sym typeface="Arial"/>
              </a:defRPr>
            </a:lvl1pPr>
            <a:lvl2pPr marL="914400" marR="0" lvl="1" indent="-228600" algn="l" rtl="0">
              <a:lnSpc>
                <a:spcPct val="100000"/>
              </a:lnSpc>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lnSpc>
                <a:spcPct val="100000"/>
              </a:lnSpc>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lnSpc>
                <a:spcPct val="100000"/>
              </a:lnSpc>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lnSpc>
                <a:spcPct val="100000"/>
              </a:lnSpc>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4" name="Google Shape;14;p80"/>
          <p:cNvPicPr preferRelativeResize="0"/>
          <p:nvPr/>
        </p:nvPicPr>
        <p:blipFill rotWithShape="1">
          <a:blip r:embed="rId2">
            <a:alphaModFix/>
          </a:blip>
          <a:srcRect/>
          <a:stretch/>
        </p:blipFill>
        <p:spPr>
          <a:xfrm>
            <a:off x="10192076" y="5522384"/>
            <a:ext cx="1799288" cy="1091480"/>
          </a:xfrm>
          <a:prstGeom prst="rect">
            <a:avLst/>
          </a:prstGeom>
          <a:noFill/>
          <a:ln>
            <a:noFill/>
          </a:ln>
        </p:spPr>
      </p:pic>
      <p:pic>
        <p:nvPicPr>
          <p:cNvPr id="15" name="Google Shape;15;p80"/>
          <p:cNvPicPr preferRelativeResize="0"/>
          <p:nvPr/>
        </p:nvPicPr>
        <p:blipFill rotWithShape="1">
          <a:blip r:embed="rId3">
            <a:alphaModFix/>
          </a:blip>
          <a:srcRect/>
          <a:stretch/>
        </p:blipFill>
        <p:spPr>
          <a:xfrm>
            <a:off x="-95403" y="-202684"/>
            <a:ext cx="12456737" cy="467127"/>
          </a:xfrm>
          <a:prstGeom prst="rect">
            <a:avLst/>
          </a:prstGeom>
          <a:noFill/>
          <a:ln>
            <a:noFill/>
          </a:ln>
        </p:spPr>
      </p:pic>
      <p:sp>
        <p:nvSpPr>
          <p:cNvPr id="16" name="Google Shape;16;p80"/>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D88A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D88A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D88A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D88A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D88A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D88A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D88A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D88A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D88A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ader + Content">
    <p:spTree>
      <p:nvGrpSpPr>
        <p:cNvPr id="1" name=""/>
        <p:cNvGrpSpPr/>
        <p:nvPr/>
      </p:nvGrpSpPr>
      <p:grpSpPr>
        <a:xfrm>
          <a:off x="0" y="0"/>
          <a:ext cx="0" cy="0"/>
          <a:chOff x="0" y="0"/>
          <a:chExt cx="0" cy="0"/>
        </a:xfrm>
      </p:grpSpPr>
      <p:sp>
        <p:nvSpPr>
          <p:cNvPr id="6" name="Text Placeholder 9"/>
          <p:cNvSpPr>
            <a:spLocks noGrp="1"/>
          </p:cNvSpPr>
          <p:nvPr>
            <p:ph type="body" sz="quarter" idx="11" hasCustomPrompt="1"/>
          </p:nvPr>
        </p:nvSpPr>
        <p:spPr>
          <a:xfrm>
            <a:off x="879073" y="1736727"/>
            <a:ext cx="10928280" cy="3701376"/>
          </a:xfrm>
          <a:prstGeom prst="rect">
            <a:avLst/>
          </a:prstGeom>
        </p:spPr>
        <p:txBody>
          <a:bodyPr/>
          <a:lstStyle>
            <a:lvl1pPr marL="342900" indent="-342900">
              <a:buFont typeface="Lucida Grande"/>
              <a:buChar char="&gt;"/>
              <a:defRPr sz="2400" b="0" i="0" baseline="0">
                <a:solidFill>
                  <a:srgbClr val="509E2F"/>
                </a:solidFill>
                <a:latin typeface="Orgon Slab Light"/>
                <a:cs typeface="Orgon Slab Light"/>
              </a:defRPr>
            </a:lvl1pPr>
            <a:lvl2pPr>
              <a:defRPr sz="2000" b="0" i="0" baseline="0">
                <a:solidFill>
                  <a:srgbClr val="509E2F"/>
                </a:solidFill>
                <a:latin typeface="Orgon Slab Light"/>
                <a:cs typeface="Orgon Slab Light"/>
              </a:defRPr>
            </a:lvl2pPr>
            <a:lvl3pPr marL="1143000" indent="-228600">
              <a:buSzPct val="100000"/>
              <a:buFont typeface="Lucida Grande"/>
              <a:buChar char="&gt;"/>
              <a:defRPr sz="1800" b="0" i="0" baseline="0">
                <a:solidFill>
                  <a:srgbClr val="509E2F"/>
                </a:solidFill>
                <a:latin typeface="Orgon Slab Light"/>
                <a:cs typeface="Orgon Slab Light"/>
              </a:defRPr>
            </a:lvl3pPr>
            <a:lvl4pPr>
              <a:defRPr sz="1600" b="0" i="0" baseline="0">
                <a:solidFill>
                  <a:srgbClr val="509E2F"/>
                </a:solidFill>
                <a:latin typeface="Orgon Slab Light"/>
                <a:cs typeface="Orgon Slab Light"/>
              </a:defRPr>
            </a:lvl4pPr>
            <a:lvl5pPr marL="2057400" indent="-228600">
              <a:buFont typeface="Lucida Grande"/>
              <a:buChar char="&gt;"/>
              <a:defRPr sz="1400" b="0" i="0" baseline="0">
                <a:solidFill>
                  <a:srgbClr val="509E2F"/>
                </a:solidFill>
                <a:latin typeface="Orgon Slab Light"/>
                <a:cs typeface="Orgon Slab Light"/>
              </a:defRPr>
            </a:lvl5pPr>
          </a:lstStyle>
          <a:p>
            <a:pPr lvl="0"/>
            <a:r>
              <a:rPr lang="en-US" dirty="0"/>
              <a:t>Bulleted content here (</a:t>
            </a:r>
            <a:r>
              <a:rPr lang="en-US" dirty="0" err="1"/>
              <a:t>Orgon</a:t>
            </a:r>
            <a:r>
              <a:rPr lang="en-US" dirty="0"/>
              <a:t> Slab Light, 24 pt.)</a:t>
            </a:r>
          </a:p>
          <a:p>
            <a:pPr lvl="1"/>
            <a:r>
              <a:rPr lang="en-US" dirty="0"/>
              <a:t>Second level (</a:t>
            </a:r>
            <a:r>
              <a:rPr lang="en-US" dirty="0" err="1"/>
              <a:t>Orgon</a:t>
            </a:r>
            <a:r>
              <a:rPr lang="en-US" dirty="0"/>
              <a:t> Slab Light, 20)</a:t>
            </a:r>
          </a:p>
          <a:p>
            <a:pPr lvl="2"/>
            <a:r>
              <a:rPr lang="en-US" dirty="0"/>
              <a:t>Third level (</a:t>
            </a:r>
            <a:r>
              <a:rPr lang="en-US" dirty="0" err="1"/>
              <a:t>Orgon</a:t>
            </a:r>
            <a:r>
              <a:rPr lang="en-US" dirty="0"/>
              <a:t> Slab Light, 18)</a:t>
            </a:r>
          </a:p>
          <a:p>
            <a:pPr lvl="3"/>
            <a:r>
              <a:rPr lang="en-US" dirty="0"/>
              <a:t>Fourth level (</a:t>
            </a:r>
            <a:r>
              <a:rPr lang="en-US" dirty="0" err="1"/>
              <a:t>Orgon</a:t>
            </a:r>
            <a:r>
              <a:rPr lang="en-US" dirty="0"/>
              <a:t> Slab Light, 16)</a:t>
            </a:r>
          </a:p>
          <a:p>
            <a:pPr lvl="4"/>
            <a:r>
              <a:rPr lang="en-US" dirty="0"/>
              <a:t>Fifth level (</a:t>
            </a:r>
            <a:r>
              <a:rPr lang="en-US" dirty="0" err="1"/>
              <a:t>Orgon</a:t>
            </a:r>
            <a:r>
              <a:rPr lang="en-US" dirty="0"/>
              <a:t> Slab Light, 14)</a:t>
            </a:r>
          </a:p>
        </p:txBody>
      </p:sp>
      <p:pic>
        <p:nvPicPr>
          <p:cNvPr id="9" name="Picture 8" descr="SquGrid_36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5100"/>
            <a:ext cx="12192000" cy="457200"/>
          </a:xfrm>
          <a:prstGeom prst="rect">
            <a:avLst/>
          </a:prstGeom>
        </p:spPr>
      </p:pic>
      <p:pic>
        <p:nvPicPr>
          <p:cNvPr id="11" name="Picture 10"/>
          <p:cNvPicPr>
            <a:picLocks noChangeAspect="1"/>
          </p:cNvPicPr>
          <p:nvPr userDrawn="1"/>
        </p:nvPicPr>
        <p:blipFill>
          <a:blip r:embed="rId3"/>
          <a:stretch>
            <a:fillRect/>
          </a:stretch>
        </p:blipFill>
        <p:spPr>
          <a:xfrm>
            <a:off x="10192512" y="5522977"/>
            <a:ext cx="1796288" cy="1089660"/>
          </a:xfrm>
          <a:prstGeom prst="rect">
            <a:avLst/>
          </a:prstGeom>
        </p:spPr>
      </p:pic>
      <p:sp>
        <p:nvSpPr>
          <p:cNvPr id="7" name="Text Placeholder 5"/>
          <p:cNvSpPr>
            <a:spLocks noGrp="1"/>
          </p:cNvSpPr>
          <p:nvPr>
            <p:ph type="body" sz="quarter" idx="12" hasCustomPrompt="1"/>
          </p:nvPr>
        </p:nvSpPr>
        <p:spPr>
          <a:xfrm>
            <a:off x="1098876" y="523911"/>
            <a:ext cx="10912883" cy="991999"/>
          </a:xfrm>
          <a:prstGeom prst="rect">
            <a:avLst/>
          </a:prstGeom>
        </p:spPr>
        <p:txBody>
          <a:bodyPr>
            <a:normAutofit/>
          </a:bodyPr>
          <a:lstStyle>
            <a:lvl1pPr marL="0" indent="0">
              <a:lnSpc>
                <a:spcPct val="90000"/>
              </a:lnSpc>
              <a:buNone/>
              <a:defRPr sz="3000" b="0" i="0" baseline="0">
                <a:solidFill>
                  <a:srgbClr val="509E2F"/>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spTree>
    <p:extLst>
      <p:ext uri="{BB962C8B-B14F-4D97-AF65-F5344CB8AC3E}">
        <p14:creationId xmlns:p14="http://schemas.microsoft.com/office/powerpoint/2010/main" val="14502204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ader + Content">
    <p:spTree>
      <p:nvGrpSpPr>
        <p:cNvPr id="1" name=""/>
        <p:cNvGrpSpPr/>
        <p:nvPr/>
      </p:nvGrpSpPr>
      <p:grpSpPr>
        <a:xfrm>
          <a:off x="0" y="0"/>
          <a:ext cx="0" cy="0"/>
          <a:chOff x="0" y="0"/>
          <a:chExt cx="0" cy="0"/>
        </a:xfrm>
      </p:grpSpPr>
      <p:sp>
        <p:nvSpPr>
          <p:cNvPr id="10" name="Text Placeholder 9"/>
          <p:cNvSpPr>
            <a:spLocks noGrp="1"/>
          </p:cNvSpPr>
          <p:nvPr>
            <p:ph type="body" sz="quarter" idx="11" hasCustomPrompt="1"/>
          </p:nvPr>
        </p:nvSpPr>
        <p:spPr>
          <a:xfrm>
            <a:off x="681054" y="3042959"/>
            <a:ext cx="10929485" cy="2673790"/>
          </a:xfrm>
          <a:prstGeom prst="rect">
            <a:avLst/>
          </a:prstGeom>
        </p:spPr>
        <p:txBody>
          <a:bodyPr/>
          <a:lstStyle>
            <a:lvl1pPr marL="342900" indent="-342900">
              <a:buFont typeface="Lucida Grande"/>
              <a:buChar char="&gt;"/>
              <a:defRPr sz="2400" b="0" i="0" baseline="0">
                <a:solidFill>
                  <a:srgbClr val="509E2F"/>
                </a:solidFill>
                <a:latin typeface="Orgon Slab ExtraLight"/>
                <a:cs typeface="Orgon Slab ExtraLight"/>
              </a:defRPr>
            </a:lvl1pPr>
            <a:lvl2pPr>
              <a:defRPr sz="2000" b="0" i="0" baseline="0">
                <a:solidFill>
                  <a:srgbClr val="509E2F"/>
                </a:solidFill>
                <a:latin typeface="Orgon Slab ExtraLight"/>
                <a:cs typeface="Orgon Slab ExtraLight"/>
              </a:defRPr>
            </a:lvl2pPr>
            <a:lvl3pPr marL="1143000" indent="-228600">
              <a:buSzPct val="100000"/>
              <a:buFont typeface="Lucida Grande"/>
              <a:buChar char="&gt;"/>
              <a:defRPr sz="1800" b="0" i="0" baseline="0">
                <a:solidFill>
                  <a:srgbClr val="509E2F"/>
                </a:solidFill>
                <a:latin typeface="Orgon Slab ExtraLight"/>
                <a:cs typeface="Orgon Slab ExtraLight"/>
              </a:defRPr>
            </a:lvl3pPr>
            <a:lvl4pPr>
              <a:defRPr sz="1600" b="0" i="0" baseline="0">
                <a:solidFill>
                  <a:srgbClr val="509E2F"/>
                </a:solidFill>
                <a:latin typeface="Orgon Slab ExtraLight"/>
                <a:cs typeface="Orgon Slab ExtraLight"/>
              </a:defRPr>
            </a:lvl4pPr>
            <a:lvl5pPr marL="2057400" indent="-228600">
              <a:buFont typeface="Lucida Grande"/>
              <a:buChar char="&gt;"/>
              <a:defRPr sz="1400" b="0" i="0" baseline="0">
                <a:solidFill>
                  <a:srgbClr val="509E2F"/>
                </a:solidFill>
                <a:latin typeface="Orgon Slab ExtraLight"/>
                <a:cs typeface="Orgon Slab ExtraLight"/>
              </a:defRPr>
            </a:lvl5pPr>
          </a:lstStyle>
          <a:p>
            <a:pPr lvl="0"/>
            <a:r>
              <a:rPr lang="en-US" dirty="0"/>
              <a:t>Content here (</a:t>
            </a:r>
            <a:r>
              <a:rPr lang="en-US" dirty="0" err="1"/>
              <a:t>Orgon</a:t>
            </a:r>
            <a:r>
              <a:rPr lang="en-US" dirty="0"/>
              <a:t> Slab </a:t>
            </a:r>
            <a:r>
              <a:rPr lang="en-US" dirty="0" err="1"/>
              <a:t>ExtraLight</a:t>
            </a:r>
            <a:r>
              <a:rPr lang="en-US" dirty="0"/>
              <a:t>, 24 pt.)</a:t>
            </a:r>
          </a:p>
          <a:p>
            <a:pPr lvl="1"/>
            <a:r>
              <a:rPr lang="en-US" dirty="0"/>
              <a:t>Second level (</a:t>
            </a:r>
            <a:r>
              <a:rPr lang="en-US" dirty="0" err="1"/>
              <a:t>Orgon</a:t>
            </a:r>
            <a:r>
              <a:rPr lang="en-US" dirty="0"/>
              <a:t> Slab </a:t>
            </a:r>
            <a:r>
              <a:rPr lang="en-US" dirty="0" err="1"/>
              <a:t>ExtraLight</a:t>
            </a:r>
            <a:r>
              <a:rPr lang="en-US" dirty="0"/>
              <a:t>, 20)</a:t>
            </a:r>
          </a:p>
          <a:p>
            <a:pPr lvl="2"/>
            <a:r>
              <a:rPr lang="en-US" dirty="0"/>
              <a:t>Third level (</a:t>
            </a:r>
            <a:r>
              <a:rPr lang="en-US" dirty="0" err="1"/>
              <a:t>Orgon</a:t>
            </a:r>
            <a:r>
              <a:rPr lang="en-US" dirty="0"/>
              <a:t> Slab </a:t>
            </a:r>
            <a:r>
              <a:rPr lang="en-US" dirty="0" err="1"/>
              <a:t>ExtraLight</a:t>
            </a:r>
            <a:r>
              <a:rPr lang="en-US" dirty="0"/>
              <a:t>, 18)</a:t>
            </a:r>
          </a:p>
          <a:p>
            <a:pPr lvl="3"/>
            <a:r>
              <a:rPr lang="en-US" dirty="0"/>
              <a:t>Fourth level (</a:t>
            </a:r>
            <a:r>
              <a:rPr lang="en-US" dirty="0" err="1"/>
              <a:t>Orgon</a:t>
            </a:r>
            <a:r>
              <a:rPr lang="en-US" dirty="0"/>
              <a:t> Slab </a:t>
            </a:r>
            <a:r>
              <a:rPr lang="en-US" dirty="0" err="1"/>
              <a:t>ExtraLight</a:t>
            </a:r>
            <a:r>
              <a:rPr lang="en-US" dirty="0"/>
              <a:t>, 16)</a:t>
            </a:r>
          </a:p>
          <a:p>
            <a:pPr lvl="4"/>
            <a:r>
              <a:rPr lang="en-US" dirty="0"/>
              <a:t>Fifth level (</a:t>
            </a:r>
            <a:r>
              <a:rPr lang="en-US" dirty="0" err="1"/>
              <a:t>Orgon</a:t>
            </a:r>
            <a:r>
              <a:rPr lang="en-US" dirty="0"/>
              <a:t> Slab </a:t>
            </a:r>
            <a:r>
              <a:rPr lang="en-US" dirty="0" err="1"/>
              <a:t>ExtraLight</a:t>
            </a:r>
            <a:r>
              <a:rPr lang="en-US" dirty="0"/>
              <a:t>, 14)</a:t>
            </a:r>
          </a:p>
        </p:txBody>
      </p:sp>
      <p:sp>
        <p:nvSpPr>
          <p:cNvPr id="13" name="Text Placeholder 5"/>
          <p:cNvSpPr>
            <a:spLocks noGrp="1"/>
          </p:cNvSpPr>
          <p:nvPr>
            <p:ph type="body" sz="quarter" idx="13" hasCustomPrompt="1"/>
          </p:nvPr>
        </p:nvSpPr>
        <p:spPr>
          <a:xfrm>
            <a:off x="681053" y="1790003"/>
            <a:ext cx="10912883" cy="991999"/>
          </a:xfrm>
          <a:prstGeom prst="rect">
            <a:avLst/>
          </a:prstGeom>
        </p:spPr>
        <p:txBody>
          <a:bodyPr>
            <a:normAutofit/>
          </a:bodyPr>
          <a:lstStyle>
            <a:lvl1pPr marL="0" indent="0">
              <a:lnSpc>
                <a:spcPct val="90000"/>
              </a:lnSpc>
              <a:buNone/>
              <a:defRPr sz="3000" b="0" i="0" baseline="0">
                <a:solidFill>
                  <a:srgbClr val="509E2F"/>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spTree>
    <p:extLst>
      <p:ext uri="{BB962C8B-B14F-4D97-AF65-F5344CB8AC3E}">
        <p14:creationId xmlns:p14="http://schemas.microsoft.com/office/powerpoint/2010/main" val="14502204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52"/>
        <p:cNvGrpSpPr/>
        <p:nvPr/>
      </p:nvGrpSpPr>
      <p:grpSpPr>
        <a:xfrm>
          <a:off x="0" y="0"/>
          <a:ext cx="0" cy="0"/>
          <a:chOff x="0" y="0"/>
          <a:chExt cx="0" cy="0"/>
        </a:xfrm>
      </p:grpSpPr>
      <p:sp>
        <p:nvSpPr>
          <p:cNvPr id="53" name="Google Shape;53;g185dd5177ee_0_92"/>
          <p:cNvSpPr txBox="1">
            <a:spLocks noGrp="1"/>
          </p:cNvSpPr>
          <p:nvPr>
            <p:ph type="title"/>
          </p:nvPr>
        </p:nvSpPr>
        <p:spPr>
          <a:xfrm>
            <a:off x="838200" y="365125"/>
            <a:ext cx="10066800" cy="957300"/>
          </a:xfrm>
          <a:prstGeom prst="rect">
            <a:avLst/>
          </a:prstGeom>
          <a:noFill/>
          <a:ln>
            <a:noFill/>
          </a:ln>
        </p:spPr>
        <p:txBody>
          <a:bodyPr spcFirstLastPara="1" wrap="square" lIns="121900" tIns="60925" rIns="121900" bIns="60925" anchor="t" anchorCtr="0">
            <a:noAutofit/>
          </a:bodyPr>
          <a:lstStyle>
            <a:lvl1pPr marR="0" lvl="0" algn="ctr" rtl="0">
              <a:spcBef>
                <a:spcPts val="0"/>
              </a:spcBef>
              <a:spcAft>
                <a:spcPts val="0"/>
              </a:spcAft>
              <a:buClr>
                <a:schemeClr val="dk1"/>
              </a:buClr>
              <a:buSzPts val="5900"/>
              <a:buFont typeface="Cambria"/>
              <a:buNone/>
              <a:defRPr sz="5900" b="0" i="0" u="none" strike="noStrike" cap="none">
                <a:solidFill>
                  <a:schemeClr val="dk1"/>
                </a:solidFill>
                <a:latin typeface="Cambria"/>
                <a:ea typeface="Cambria"/>
                <a:cs typeface="Cambria"/>
                <a:sym typeface="Cambria"/>
              </a:defRPr>
            </a:lvl1pPr>
            <a:lvl2pPr lvl="1" rtl="0">
              <a:spcBef>
                <a:spcPts val="0"/>
              </a:spcBef>
              <a:spcAft>
                <a:spcPts val="0"/>
              </a:spcAft>
              <a:buSzPts val="1900"/>
              <a:buNone/>
              <a:defRPr sz="2400"/>
            </a:lvl2pPr>
            <a:lvl3pPr lvl="2" rtl="0">
              <a:spcBef>
                <a:spcPts val="0"/>
              </a:spcBef>
              <a:spcAft>
                <a:spcPts val="0"/>
              </a:spcAft>
              <a:buSzPts val="1900"/>
              <a:buNone/>
              <a:defRPr sz="2400"/>
            </a:lvl3pPr>
            <a:lvl4pPr lvl="3" rtl="0">
              <a:spcBef>
                <a:spcPts val="0"/>
              </a:spcBef>
              <a:spcAft>
                <a:spcPts val="0"/>
              </a:spcAft>
              <a:buSzPts val="1900"/>
              <a:buNone/>
              <a:defRPr sz="2400"/>
            </a:lvl4pPr>
            <a:lvl5pPr lvl="4" rtl="0">
              <a:spcBef>
                <a:spcPts val="0"/>
              </a:spcBef>
              <a:spcAft>
                <a:spcPts val="0"/>
              </a:spcAft>
              <a:buSzPts val="1900"/>
              <a:buNone/>
              <a:defRPr sz="2400"/>
            </a:lvl5pPr>
            <a:lvl6pPr lvl="5" rtl="0">
              <a:spcBef>
                <a:spcPts val="0"/>
              </a:spcBef>
              <a:spcAft>
                <a:spcPts val="0"/>
              </a:spcAft>
              <a:buSzPts val="1900"/>
              <a:buNone/>
              <a:defRPr sz="2400"/>
            </a:lvl6pPr>
            <a:lvl7pPr lvl="6" rtl="0">
              <a:spcBef>
                <a:spcPts val="0"/>
              </a:spcBef>
              <a:spcAft>
                <a:spcPts val="0"/>
              </a:spcAft>
              <a:buSzPts val="1900"/>
              <a:buNone/>
              <a:defRPr sz="2400"/>
            </a:lvl7pPr>
            <a:lvl8pPr lvl="7" rtl="0">
              <a:spcBef>
                <a:spcPts val="0"/>
              </a:spcBef>
              <a:spcAft>
                <a:spcPts val="0"/>
              </a:spcAft>
              <a:buSzPts val="1900"/>
              <a:buNone/>
              <a:defRPr sz="2400"/>
            </a:lvl8pPr>
            <a:lvl9pPr lvl="8" rtl="0">
              <a:spcBef>
                <a:spcPts val="0"/>
              </a:spcBef>
              <a:spcAft>
                <a:spcPts val="0"/>
              </a:spcAft>
              <a:buSzPts val="1900"/>
              <a:buNone/>
              <a:defRPr sz="2400"/>
            </a:lvl9pPr>
          </a:lstStyle>
          <a:p>
            <a:endParaRPr/>
          </a:p>
        </p:txBody>
      </p:sp>
      <p:sp>
        <p:nvSpPr>
          <p:cNvPr id="54" name="Google Shape;54;g185dd5177ee_0_92"/>
          <p:cNvSpPr txBox="1">
            <a:spLocks noGrp="1"/>
          </p:cNvSpPr>
          <p:nvPr>
            <p:ph type="body" idx="1"/>
          </p:nvPr>
        </p:nvSpPr>
        <p:spPr>
          <a:xfrm>
            <a:off x="838200" y="1663768"/>
            <a:ext cx="5181600" cy="3684300"/>
          </a:xfrm>
          <a:prstGeom prst="rect">
            <a:avLst/>
          </a:prstGeom>
          <a:noFill/>
          <a:ln>
            <a:noFill/>
          </a:ln>
        </p:spPr>
        <p:txBody>
          <a:bodyPr spcFirstLastPara="1" wrap="square" lIns="121900" tIns="60925" rIns="121900" bIns="60925" anchor="t" anchorCtr="0">
            <a:noAutofit/>
          </a:bodyPr>
          <a:lstStyle>
            <a:lvl1pPr marL="457200" marR="0" lvl="0" indent="-501650" algn="l" rtl="0">
              <a:spcBef>
                <a:spcPts val="900"/>
              </a:spcBef>
              <a:spcAft>
                <a:spcPts val="0"/>
              </a:spcAft>
              <a:buClr>
                <a:schemeClr val="dk1"/>
              </a:buClr>
              <a:buSzPts val="4300"/>
              <a:buFont typeface="Arial"/>
              <a:buChar char="•"/>
              <a:defRPr sz="4300" b="0" i="0" u="none" strike="noStrike" cap="none">
                <a:solidFill>
                  <a:schemeClr val="dk1"/>
                </a:solidFill>
                <a:latin typeface="Cambria"/>
                <a:ea typeface="Cambria"/>
                <a:cs typeface="Cambria"/>
                <a:sym typeface="Cambria"/>
              </a:defRPr>
            </a:lvl1pPr>
            <a:lvl2pPr marL="914400" marR="0" lvl="1" indent="-463550" algn="l" rtl="0">
              <a:spcBef>
                <a:spcPts val="700"/>
              </a:spcBef>
              <a:spcAft>
                <a:spcPts val="0"/>
              </a:spcAft>
              <a:buClr>
                <a:schemeClr val="dk1"/>
              </a:buClr>
              <a:buSzPts val="3700"/>
              <a:buFont typeface="Arial"/>
              <a:buChar char="–"/>
              <a:defRPr sz="3700" b="0" i="0" u="none" strike="noStrike" cap="none">
                <a:solidFill>
                  <a:schemeClr val="dk1"/>
                </a:solidFill>
                <a:latin typeface="Cambria"/>
                <a:ea typeface="Cambria"/>
                <a:cs typeface="Cambria"/>
                <a:sym typeface="Cambria"/>
              </a:defRPr>
            </a:lvl2pPr>
            <a:lvl3pPr marL="1371600" marR="0" lvl="2" indent="-431800" algn="l" rtl="0">
              <a:spcBef>
                <a:spcPts val="600"/>
              </a:spcBef>
              <a:spcAft>
                <a:spcPts val="0"/>
              </a:spcAft>
              <a:buClr>
                <a:schemeClr val="dk1"/>
              </a:buClr>
              <a:buSzPts val="3200"/>
              <a:buFont typeface="Arial"/>
              <a:buChar char="•"/>
              <a:defRPr sz="3200" b="0" i="0" u="none" strike="noStrike" cap="none">
                <a:solidFill>
                  <a:schemeClr val="dk1"/>
                </a:solidFill>
                <a:latin typeface="Cambria"/>
                <a:ea typeface="Cambria"/>
                <a:cs typeface="Cambria"/>
                <a:sym typeface="Cambria"/>
              </a:defRPr>
            </a:lvl3pPr>
            <a:lvl4pPr marL="1828800" marR="0" lvl="3" indent="-400050" algn="l" rtl="0">
              <a:spcBef>
                <a:spcPts val="500"/>
              </a:spcBef>
              <a:spcAft>
                <a:spcPts val="0"/>
              </a:spcAft>
              <a:buClr>
                <a:schemeClr val="dk1"/>
              </a:buClr>
              <a:buSzPts val="2700"/>
              <a:buFont typeface="Arial"/>
              <a:buChar char="–"/>
              <a:defRPr sz="2700" b="0" i="0" u="none" strike="noStrike" cap="none">
                <a:solidFill>
                  <a:schemeClr val="dk1"/>
                </a:solidFill>
                <a:latin typeface="Cambria"/>
                <a:ea typeface="Cambria"/>
                <a:cs typeface="Cambria"/>
                <a:sym typeface="Cambria"/>
              </a:defRPr>
            </a:lvl4pPr>
            <a:lvl5pPr marL="2286000" marR="0" lvl="4" indent="-400050" algn="l" rtl="0">
              <a:spcBef>
                <a:spcPts val="500"/>
              </a:spcBef>
              <a:spcAft>
                <a:spcPts val="0"/>
              </a:spcAft>
              <a:buClr>
                <a:schemeClr val="dk1"/>
              </a:buClr>
              <a:buSzPts val="2700"/>
              <a:buFont typeface="Arial"/>
              <a:buChar char="»"/>
              <a:defRPr sz="2700" b="0" i="0" u="none" strike="noStrike" cap="none">
                <a:solidFill>
                  <a:schemeClr val="dk1"/>
                </a:solidFill>
                <a:latin typeface="Cambria"/>
                <a:ea typeface="Cambria"/>
                <a:cs typeface="Cambria"/>
                <a:sym typeface="Cambria"/>
              </a:defRPr>
            </a:lvl5pPr>
            <a:lvl6pPr marL="2743200" marR="0" lvl="5" indent="-400050"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L="3200400" marR="0" lvl="6" indent="-400050"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L="3657600" marR="0" lvl="7" indent="-400050"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L="4114800" marR="0" lvl="8" indent="-400050"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55" name="Google Shape;55;g185dd5177ee_0_92"/>
          <p:cNvSpPr txBox="1">
            <a:spLocks noGrp="1"/>
          </p:cNvSpPr>
          <p:nvPr>
            <p:ph type="body" idx="2"/>
          </p:nvPr>
        </p:nvSpPr>
        <p:spPr>
          <a:xfrm>
            <a:off x="6172200" y="1663767"/>
            <a:ext cx="5181600" cy="4351200"/>
          </a:xfrm>
          <a:prstGeom prst="rect">
            <a:avLst/>
          </a:prstGeom>
          <a:noFill/>
          <a:ln>
            <a:noFill/>
          </a:ln>
        </p:spPr>
        <p:txBody>
          <a:bodyPr spcFirstLastPara="1" wrap="square" lIns="121900" tIns="60925" rIns="121900" bIns="60925" anchor="t" anchorCtr="0">
            <a:noAutofit/>
          </a:bodyPr>
          <a:lstStyle>
            <a:lvl1pPr marL="457200" marR="0" lvl="0" indent="-501650" algn="l" rtl="0">
              <a:spcBef>
                <a:spcPts val="900"/>
              </a:spcBef>
              <a:spcAft>
                <a:spcPts val="0"/>
              </a:spcAft>
              <a:buClr>
                <a:schemeClr val="dk1"/>
              </a:buClr>
              <a:buSzPts val="4300"/>
              <a:buFont typeface="Arial"/>
              <a:buChar char="•"/>
              <a:defRPr sz="4300" b="0" i="0" u="none" strike="noStrike" cap="none">
                <a:solidFill>
                  <a:schemeClr val="dk1"/>
                </a:solidFill>
                <a:latin typeface="Cambria"/>
                <a:ea typeface="Cambria"/>
                <a:cs typeface="Cambria"/>
                <a:sym typeface="Cambria"/>
              </a:defRPr>
            </a:lvl1pPr>
            <a:lvl2pPr marL="914400" marR="0" lvl="1" indent="-463550" algn="l" rtl="0">
              <a:spcBef>
                <a:spcPts val="700"/>
              </a:spcBef>
              <a:spcAft>
                <a:spcPts val="0"/>
              </a:spcAft>
              <a:buClr>
                <a:schemeClr val="dk1"/>
              </a:buClr>
              <a:buSzPts val="3700"/>
              <a:buFont typeface="Arial"/>
              <a:buChar char="–"/>
              <a:defRPr sz="3700" b="0" i="0" u="none" strike="noStrike" cap="none">
                <a:solidFill>
                  <a:schemeClr val="dk1"/>
                </a:solidFill>
                <a:latin typeface="Cambria"/>
                <a:ea typeface="Cambria"/>
                <a:cs typeface="Cambria"/>
                <a:sym typeface="Cambria"/>
              </a:defRPr>
            </a:lvl2pPr>
            <a:lvl3pPr marL="1371600" marR="0" lvl="2" indent="-431800" algn="l" rtl="0">
              <a:spcBef>
                <a:spcPts val="600"/>
              </a:spcBef>
              <a:spcAft>
                <a:spcPts val="0"/>
              </a:spcAft>
              <a:buClr>
                <a:schemeClr val="dk1"/>
              </a:buClr>
              <a:buSzPts val="3200"/>
              <a:buFont typeface="Arial"/>
              <a:buChar char="•"/>
              <a:defRPr sz="3200" b="0" i="0" u="none" strike="noStrike" cap="none">
                <a:solidFill>
                  <a:schemeClr val="dk1"/>
                </a:solidFill>
                <a:latin typeface="Cambria"/>
                <a:ea typeface="Cambria"/>
                <a:cs typeface="Cambria"/>
                <a:sym typeface="Cambria"/>
              </a:defRPr>
            </a:lvl3pPr>
            <a:lvl4pPr marL="1828800" marR="0" lvl="3" indent="-400050" algn="l" rtl="0">
              <a:spcBef>
                <a:spcPts val="500"/>
              </a:spcBef>
              <a:spcAft>
                <a:spcPts val="0"/>
              </a:spcAft>
              <a:buClr>
                <a:schemeClr val="dk1"/>
              </a:buClr>
              <a:buSzPts val="2700"/>
              <a:buFont typeface="Arial"/>
              <a:buChar char="–"/>
              <a:defRPr sz="2700" b="0" i="0" u="none" strike="noStrike" cap="none">
                <a:solidFill>
                  <a:schemeClr val="dk1"/>
                </a:solidFill>
                <a:latin typeface="Cambria"/>
                <a:ea typeface="Cambria"/>
                <a:cs typeface="Cambria"/>
                <a:sym typeface="Cambria"/>
              </a:defRPr>
            </a:lvl4pPr>
            <a:lvl5pPr marL="2286000" marR="0" lvl="4" indent="-400050" algn="l" rtl="0">
              <a:spcBef>
                <a:spcPts val="500"/>
              </a:spcBef>
              <a:spcAft>
                <a:spcPts val="0"/>
              </a:spcAft>
              <a:buClr>
                <a:schemeClr val="dk1"/>
              </a:buClr>
              <a:buSzPts val="2700"/>
              <a:buFont typeface="Arial"/>
              <a:buChar char="»"/>
              <a:defRPr sz="2700" b="0" i="0" u="none" strike="noStrike" cap="none">
                <a:solidFill>
                  <a:schemeClr val="dk1"/>
                </a:solidFill>
                <a:latin typeface="Cambria"/>
                <a:ea typeface="Cambria"/>
                <a:cs typeface="Cambria"/>
                <a:sym typeface="Cambria"/>
              </a:defRPr>
            </a:lvl5pPr>
            <a:lvl6pPr marL="2743200" marR="0" lvl="5" indent="-400050"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L="3200400" marR="0" lvl="6" indent="-400050"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L="3657600" marR="0" lvl="7" indent="-400050"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L="4114800" marR="0" lvl="8" indent="-400050"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Header + Content">
  <p:cSld name="Header + Content">
    <p:spTree>
      <p:nvGrpSpPr>
        <p:cNvPr id="1" name="Shape 47"/>
        <p:cNvGrpSpPr/>
        <p:nvPr/>
      </p:nvGrpSpPr>
      <p:grpSpPr>
        <a:xfrm>
          <a:off x="0" y="0"/>
          <a:ext cx="0" cy="0"/>
          <a:chOff x="0" y="0"/>
          <a:chExt cx="0" cy="0"/>
        </a:xfrm>
      </p:grpSpPr>
      <p:sp>
        <p:nvSpPr>
          <p:cNvPr id="48" name="Google Shape;48;g185dd5177ee_0_87"/>
          <p:cNvSpPr txBox="1">
            <a:spLocks noGrp="1"/>
          </p:cNvSpPr>
          <p:nvPr>
            <p:ph type="body" idx="1"/>
          </p:nvPr>
        </p:nvSpPr>
        <p:spPr>
          <a:xfrm>
            <a:off x="879073" y="1736727"/>
            <a:ext cx="10928400" cy="3701100"/>
          </a:xfrm>
          <a:prstGeom prst="rect">
            <a:avLst/>
          </a:prstGeom>
          <a:noFill/>
          <a:ln>
            <a:noFill/>
          </a:ln>
        </p:spPr>
        <p:txBody>
          <a:bodyPr spcFirstLastPara="1" wrap="square" lIns="121900" tIns="60925" rIns="121900" bIns="60925" anchor="t" anchorCtr="0">
            <a:noAutofit/>
          </a:bodyPr>
          <a:lstStyle>
            <a:lvl1pPr marL="457200" marR="0" lvl="0" indent="-431800" algn="l" rtl="0">
              <a:spcBef>
                <a:spcPts val="600"/>
              </a:spcBef>
              <a:spcAft>
                <a:spcPts val="0"/>
              </a:spcAft>
              <a:buClr>
                <a:srgbClr val="509E2F"/>
              </a:buClr>
              <a:buSzPts val="3200"/>
              <a:buFont typeface="Merriweather Sans"/>
              <a:buChar char="&gt;"/>
              <a:defRPr sz="3200" b="0" i="0" u="none" strike="noStrike" cap="none">
                <a:solidFill>
                  <a:srgbClr val="509E2F"/>
                </a:solidFill>
                <a:latin typeface="Arial"/>
                <a:ea typeface="Arial"/>
                <a:cs typeface="Arial"/>
                <a:sym typeface="Arial"/>
              </a:defRPr>
            </a:lvl1pPr>
            <a:lvl2pPr marL="914400" marR="0" lvl="1" indent="-400050" algn="l" rtl="0">
              <a:spcBef>
                <a:spcPts val="500"/>
              </a:spcBef>
              <a:spcAft>
                <a:spcPts val="0"/>
              </a:spcAft>
              <a:buClr>
                <a:srgbClr val="509E2F"/>
              </a:buClr>
              <a:buSzPts val="2700"/>
              <a:buFont typeface="Arial"/>
              <a:buChar char="–"/>
              <a:defRPr sz="2700" b="0" i="0" u="none" strike="noStrike" cap="none">
                <a:solidFill>
                  <a:srgbClr val="509E2F"/>
                </a:solidFill>
                <a:latin typeface="Arial"/>
                <a:ea typeface="Arial"/>
                <a:cs typeface="Arial"/>
                <a:sym typeface="Arial"/>
              </a:defRPr>
            </a:lvl2pPr>
            <a:lvl3pPr marL="1371600" marR="0" lvl="2" indent="-381000" algn="l" rtl="0">
              <a:spcBef>
                <a:spcPts val="500"/>
              </a:spcBef>
              <a:spcAft>
                <a:spcPts val="0"/>
              </a:spcAft>
              <a:buClr>
                <a:srgbClr val="509E2F"/>
              </a:buClr>
              <a:buSzPts val="2400"/>
              <a:buFont typeface="Merriweather Sans"/>
              <a:buChar char="&gt;"/>
              <a:defRPr sz="2400" b="0" i="0" u="none" strike="noStrike" cap="none">
                <a:solidFill>
                  <a:srgbClr val="509E2F"/>
                </a:solidFill>
                <a:latin typeface="Arial"/>
                <a:ea typeface="Arial"/>
                <a:cs typeface="Arial"/>
                <a:sym typeface="Arial"/>
              </a:defRPr>
            </a:lvl3pPr>
            <a:lvl4pPr marL="1828800" marR="0" lvl="3" indent="-361950" algn="l" rtl="0">
              <a:spcBef>
                <a:spcPts val="400"/>
              </a:spcBef>
              <a:spcAft>
                <a:spcPts val="0"/>
              </a:spcAft>
              <a:buClr>
                <a:srgbClr val="509E2F"/>
              </a:buClr>
              <a:buSzPts val="2100"/>
              <a:buFont typeface="Arial"/>
              <a:buChar char="–"/>
              <a:defRPr sz="2100" b="0" i="0" u="none" strike="noStrike" cap="none">
                <a:solidFill>
                  <a:srgbClr val="509E2F"/>
                </a:solidFill>
                <a:latin typeface="Arial"/>
                <a:ea typeface="Arial"/>
                <a:cs typeface="Arial"/>
                <a:sym typeface="Arial"/>
              </a:defRPr>
            </a:lvl4pPr>
            <a:lvl5pPr marL="2286000" marR="0" lvl="4" indent="-349250" algn="l" rtl="0">
              <a:spcBef>
                <a:spcPts val="400"/>
              </a:spcBef>
              <a:spcAft>
                <a:spcPts val="0"/>
              </a:spcAft>
              <a:buClr>
                <a:srgbClr val="509E2F"/>
              </a:buClr>
              <a:buSzPts val="1900"/>
              <a:buFont typeface="Merriweather Sans"/>
              <a:buChar char="&gt;"/>
              <a:defRPr sz="1900" b="0" i="0" u="none" strike="noStrike" cap="none">
                <a:solidFill>
                  <a:srgbClr val="509E2F"/>
                </a:solidFill>
                <a:latin typeface="Arial"/>
                <a:ea typeface="Arial"/>
                <a:cs typeface="Arial"/>
                <a:sym typeface="Arial"/>
              </a:defRPr>
            </a:lvl5pPr>
            <a:lvl6pPr marL="2743200" marR="0" lvl="5" indent="-400050"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L="3200400" marR="0" lvl="6" indent="-400050"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L="3657600" marR="0" lvl="7" indent="-400050"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L="4114800" marR="0" lvl="8" indent="-400050"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pic>
        <p:nvPicPr>
          <p:cNvPr id="49" name="Google Shape;49;g185dd5177ee_0_87" descr="SquGrid_362.png"/>
          <p:cNvPicPr preferRelativeResize="0"/>
          <p:nvPr/>
        </p:nvPicPr>
        <p:blipFill rotWithShape="1">
          <a:blip r:embed="rId2">
            <a:alphaModFix/>
          </a:blip>
          <a:srcRect/>
          <a:stretch/>
        </p:blipFill>
        <p:spPr>
          <a:xfrm>
            <a:off x="0" y="-165100"/>
            <a:ext cx="12192004" cy="457200"/>
          </a:xfrm>
          <a:prstGeom prst="rect">
            <a:avLst/>
          </a:prstGeom>
          <a:noFill/>
          <a:ln>
            <a:noFill/>
          </a:ln>
        </p:spPr>
      </p:pic>
      <p:sp>
        <p:nvSpPr>
          <p:cNvPr id="50" name="Google Shape;50;g185dd5177ee_0_87"/>
          <p:cNvSpPr txBox="1">
            <a:spLocks noGrp="1"/>
          </p:cNvSpPr>
          <p:nvPr>
            <p:ph type="body" idx="2"/>
          </p:nvPr>
        </p:nvSpPr>
        <p:spPr>
          <a:xfrm>
            <a:off x="1098876" y="523911"/>
            <a:ext cx="10912800" cy="992100"/>
          </a:xfrm>
          <a:prstGeom prst="rect">
            <a:avLst/>
          </a:prstGeom>
          <a:noFill/>
          <a:ln>
            <a:noFill/>
          </a:ln>
        </p:spPr>
        <p:txBody>
          <a:bodyPr spcFirstLastPara="1" wrap="square" lIns="121900" tIns="60925" rIns="121900" bIns="60925" anchor="t" anchorCtr="0">
            <a:normAutofit/>
          </a:bodyPr>
          <a:lstStyle>
            <a:lvl1pPr marL="457200" marR="0" lvl="0" indent="-228600" algn="l" rtl="0">
              <a:lnSpc>
                <a:spcPct val="90000"/>
              </a:lnSpc>
              <a:spcBef>
                <a:spcPts val="800"/>
              </a:spcBef>
              <a:spcAft>
                <a:spcPts val="0"/>
              </a:spcAft>
              <a:buClr>
                <a:srgbClr val="509E2F"/>
              </a:buClr>
              <a:buSzPts val="4000"/>
              <a:buFont typeface="Arial"/>
              <a:buNone/>
              <a:defRPr sz="4000" b="0" i="0" u="none" strike="noStrike" cap="none">
                <a:solidFill>
                  <a:srgbClr val="509E2F"/>
                </a:solidFill>
                <a:latin typeface="Arial"/>
                <a:ea typeface="Arial"/>
                <a:cs typeface="Arial"/>
                <a:sym typeface="Arial"/>
              </a:defRPr>
            </a:lvl1pPr>
            <a:lvl2pPr marL="914400" marR="0" lvl="1" indent="-228600" algn="l" rtl="0">
              <a:spcBef>
                <a:spcPts val="700"/>
              </a:spcBef>
              <a:spcAft>
                <a:spcPts val="0"/>
              </a:spcAft>
              <a:buClr>
                <a:srgbClr val="E8D3A2"/>
              </a:buClr>
              <a:buSzPts val="3700"/>
              <a:buFont typeface="Arial"/>
              <a:buNone/>
              <a:defRPr sz="37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600"/>
              </a:spcBef>
              <a:spcAft>
                <a:spcPts val="0"/>
              </a:spcAft>
              <a:buClr>
                <a:srgbClr val="E8D3A2"/>
              </a:buClr>
              <a:buSzPts val="3200"/>
              <a:buFont typeface="Arial"/>
              <a:buNone/>
              <a:defRPr sz="32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500"/>
              </a:spcBef>
              <a:spcAft>
                <a:spcPts val="0"/>
              </a:spcAft>
              <a:buClr>
                <a:srgbClr val="E8D3A2"/>
              </a:buClr>
              <a:buSzPts val="2700"/>
              <a:buFont typeface="Arial"/>
              <a:buNone/>
              <a:defRPr sz="27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500"/>
              </a:spcBef>
              <a:spcAft>
                <a:spcPts val="0"/>
              </a:spcAft>
              <a:buClr>
                <a:srgbClr val="E8D3A2"/>
              </a:buClr>
              <a:buSzPts val="2700"/>
              <a:buFont typeface="Arial"/>
              <a:buNone/>
              <a:defRPr sz="2700" b="0" i="0" u="none" strike="noStrike" cap="none">
                <a:solidFill>
                  <a:srgbClr val="E8D3A2"/>
                </a:solidFill>
                <a:latin typeface="Encode Sans Black"/>
                <a:ea typeface="Encode Sans Black"/>
                <a:cs typeface="Encode Sans Black"/>
                <a:sym typeface="Encode Sans Black"/>
              </a:defRPr>
            </a:lvl5pPr>
            <a:lvl6pPr marL="2743200" marR="0" lvl="5" indent="-400050"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L="3200400" marR="0" lvl="6" indent="-400050"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L="3657600" marR="0" lvl="7" indent="-400050"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L="4114800" marR="0" lvl="8" indent="-400050"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pic>
        <p:nvPicPr>
          <p:cNvPr id="51" name="Google Shape;51;g185dd5177ee_0_87"/>
          <p:cNvPicPr preferRelativeResize="0"/>
          <p:nvPr/>
        </p:nvPicPr>
        <p:blipFill rotWithShape="1">
          <a:blip r:embed="rId3">
            <a:alphaModFix/>
          </a:blip>
          <a:srcRect/>
          <a:stretch/>
        </p:blipFill>
        <p:spPr>
          <a:xfrm>
            <a:off x="10649712" y="5522977"/>
            <a:ext cx="1347218" cy="1089659"/>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72"/>
        <p:cNvGrpSpPr/>
        <p:nvPr/>
      </p:nvGrpSpPr>
      <p:grpSpPr>
        <a:xfrm>
          <a:off x="0" y="0"/>
          <a:ext cx="0" cy="0"/>
          <a:chOff x="0" y="0"/>
          <a:chExt cx="0" cy="0"/>
        </a:xfrm>
      </p:grpSpPr>
      <p:sp>
        <p:nvSpPr>
          <p:cNvPr id="73" name="Google Shape;73;g185dd5177ee_0_112"/>
          <p:cNvSpPr txBox="1">
            <a:spLocks noGrp="1"/>
          </p:cNvSpPr>
          <p:nvPr>
            <p:ph type="body" idx="1"/>
          </p:nvPr>
        </p:nvSpPr>
        <p:spPr>
          <a:xfrm>
            <a:off x="895676" y="1842047"/>
            <a:ext cx="9296400" cy="3680400"/>
          </a:xfrm>
          <a:prstGeom prst="rect">
            <a:avLst/>
          </a:prstGeom>
          <a:noFill/>
          <a:ln>
            <a:noFill/>
          </a:ln>
        </p:spPr>
        <p:txBody>
          <a:bodyPr spcFirstLastPara="1" wrap="square" lIns="121900" tIns="60925" rIns="121900" bIns="60925" anchor="t" anchorCtr="0">
            <a:normAutofit/>
          </a:bodyPr>
          <a:lstStyle>
            <a:lvl1pPr marL="457200" marR="0" lvl="0" indent="-228600" algn="l" rtl="0">
              <a:lnSpc>
                <a:spcPct val="100000"/>
              </a:lnSpc>
              <a:spcBef>
                <a:spcPts val="1300"/>
              </a:spcBef>
              <a:spcAft>
                <a:spcPts val="0"/>
              </a:spcAft>
              <a:buClr>
                <a:srgbClr val="003B49"/>
              </a:buClr>
              <a:buSzPts val="6700"/>
              <a:buFont typeface="Arial"/>
              <a:buNone/>
              <a:defRPr sz="6700" b="0" i="0" u="none" strike="noStrike" cap="none">
                <a:solidFill>
                  <a:srgbClr val="003B49"/>
                </a:solidFill>
                <a:latin typeface="Arial"/>
                <a:ea typeface="Arial"/>
                <a:cs typeface="Arial"/>
                <a:sym typeface="Arial"/>
              </a:defRPr>
            </a:lvl1pPr>
            <a:lvl2pPr marL="914400" marR="0" lvl="1" indent="-228600" algn="l" rtl="0">
              <a:spcBef>
                <a:spcPts val="700"/>
              </a:spcBef>
              <a:spcAft>
                <a:spcPts val="0"/>
              </a:spcAft>
              <a:buClr>
                <a:srgbClr val="E8D3A2"/>
              </a:buClr>
              <a:buSzPts val="3700"/>
              <a:buFont typeface="Arial"/>
              <a:buNone/>
              <a:defRPr sz="37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600"/>
              </a:spcBef>
              <a:spcAft>
                <a:spcPts val="0"/>
              </a:spcAft>
              <a:buClr>
                <a:srgbClr val="E8D3A2"/>
              </a:buClr>
              <a:buSzPts val="3200"/>
              <a:buFont typeface="Arial"/>
              <a:buNone/>
              <a:defRPr sz="32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500"/>
              </a:spcBef>
              <a:spcAft>
                <a:spcPts val="0"/>
              </a:spcAft>
              <a:buClr>
                <a:srgbClr val="E8D3A2"/>
              </a:buClr>
              <a:buSzPts val="2700"/>
              <a:buFont typeface="Arial"/>
              <a:buNone/>
              <a:defRPr sz="27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500"/>
              </a:spcBef>
              <a:spcAft>
                <a:spcPts val="0"/>
              </a:spcAft>
              <a:buClr>
                <a:srgbClr val="E8D3A2"/>
              </a:buClr>
              <a:buSzPts val="2700"/>
              <a:buFont typeface="Arial"/>
              <a:buNone/>
              <a:defRPr sz="2700" b="0" i="0" u="none" strike="noStrike" cap="none">
                <a:solidFill>
                  <a:srgbClr val="E8D3A2"/>
                </a:solidFill>
                <a:latin typeface="Encode Sans Black"/>
                <a:ea typeface="Encode Sans Black"/>
                <a:cs typeface="Encode Sans Black"/>
                <a:sym typeface="Encode Sans Black"/>
              </a:defRPr>
            </a:lvl5pPr>
            <a:lvl6pPr marL="2743200" marR="0" lvl="5" indent="-400050"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L="3200400" marR="0" lvl="6" indent="-400050"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L="3657600" marR="0" lvl="7" indent="-400050"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L="4114800" marR="0" lvl="8" indent="-400050"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pic>
        <p:nvPicPr>
          <p:cNvPr id="74" name="Google Shape;74;g185dd5177ee_0_112"/>
          <p:cNvPicPr preferRelativeResize="0"/>
          <p:nvPr/>
        </p:nvPicPr>
        <p:blipFill rotWithShape="1">
          <a:blip r:embed="rId2">
            <a:alphaModFix/>
          </a:blip>
          <a:srcRect/>
          <a:stretch/>
        </p:blipFill>
        <p:spPr>
          <a:xfrm>
            <a:off x="-95404" y="-202684"/>
            <a:ext cx="12456743" cy="467127"/>
          </a:xfrm>
          <a:prstGeom prst="rect">
            <a:avLst/>
          </a:prstGeom>
          <a:noFill/>
          <a:ln>
            <a:noFill/>
          </a:ln>
        </p:spPr>
      </p:pic>
      <p:pic>
        <p:nvPicPr>
          <p:cNvPr id="75" name="Google Shape;75;g185dd5177ee_0_112"/>
          <p:cNvPicPr preferRelativeResize="0"/>
          <p:nvPr/>
        </p:nvPicPr>
        <p:blipFill rotWithShape="1">
          <a:blip r:embed="rId3">
            <a:alphaModFix/>
          </a:blip>
          <a:srcRect/>
          <a:stretch/>
        </p:blipFill>
        <p:spPr>
          <a:xfrm>
            <a:off x="10655808" y="5522385"/>
            <a:ext cx="1347218" cy="1089659"/>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53440" y="365126"/>
            <a:ext cx="10485120" cy="957397"/>
          </a:xfrm>
          <a:prstGeom prst="rect">
            <a:avLst/>
          </a:prstGeom>
        </p:spPr>
        <p:txBody>
          <a:bodyPr/>
          <a:lstStyle>
            <a:lvl1pPr>
              <a:defRPr/>
            </a:lvl1pPr>
          </a:lstStyle>
          <a:p>
            <a:r>
              <a:rPr lang="en-US" dirty="0"/>
              <a:t>Insert Large title</a:t>
            </a:r>
          </a:p>
        </p:txBody>
      </p:sp>
      <p:sp>
        <p:nvSpPr>
          <p:cNvPr id="3" name="Content Placeholder 2"/>
          <p:cNvSpPr>
            <a:spLocks noGrp="1"/>
          </p:cNvSpPr>
          <p:nvPr>
            <p:ph idx="1"/>
          </p:nvPr>
        </p:nvSpPr>
        <p:spPr>
          <a:xfrm>
            <a:off x="838200" y="1628148"/>
            <a:ext cx="10515600" cy="4236997"/>
          </a:xfrm>
        </p:spPr>
        <p:txBody>
          <a:bodyPr/>
          <a:lstStyle>
            <a:lvl2pPr marL="457189" indent="-446606">
              <a:tabLst/>
              <a:defRPr/>
            </a:lvl2pPr>
            <a:lvl3pPr marL="766214" indent="-340775">
              <a:spcAft>
                <a:spcPts val="500"/>
              </a:spcAft>
              <a:tabLst/>
              <a:defRPr/>
            </a:lvl3pPr>
            <a:lvl4pPr marL="999042" indent="-237061">
              <a:tabLst/>
              <a:defRPr/>
            </a:lvl4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43419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Content Placeholder 23">
            <a:extLst>
              <a:ext uri="{FF2B5EF4-FFF2-40B4-BE49-F238E27FC236}">
                <a16:creationId xmlns:a16="http://schemas.microsoft.com/office/drawing/2014/main" id="{87148DF7-CDFE-C043-B3AB-0D700E7DD421}"/>
              </a:ext>
            </a:extLst>
          </p:cNvPr>
          <p:cNvSpPr>
            <a:spLocks noGrp="1"/>
          </p:cNvSpPr>
          <p:nvPr>
            <p:ph sz="quarter" idx="10" hasCustomPrompt="1"/>
          </p:nvPr>
        </p:nvSpPr>
        <p:spPr>
          <a:xfrm>
            <a:off x="1013884" y="3333751"/>
            <a:ext cx="10411883" cy="2495551"/>
          </a:xfrm>
          <a:prstGeom prst="rect">
            <a:avLst/>
          </a:prstGeom>
        </p:spPr>
        <p:txBody>
          <a:bodyPr/>
          <a:lstStyle>
            <a:lvl1pPr>
              <a:lnSpc>
                <a:spcPct val="100000"/>
              </a:lnSpc>
              <a:defRPr sz="7200">
                <a:solidFill>
                  <a:schemeClr val="bg1"/>
                </a:solidFill>
                <a:latin typeface="Miner" pitchFamily="2" charset="77"/>
              </a:defRPr>
            </a:lvl1pPr>
            <a:lvl5pPr marL="0">
              <a:lnSpc>
                <a:spcPct val="100000"/>
              </a:lnSpc>
              <a:spcBef>
                <a:spcPts val="0"/>
              </a:spcBef>
              <a:defRPr sz="3200" kern="0" spc="933" baseline="0">
                <a:solidFill>
                  <a:schemeClr val="accent3"/>
                </a:solidFill>
                <a:latin typeface="SteileFuturaBQ" pitchFamily="2" charset="0"/>
              </a:defRPr>
            </a:lvl5pPr>
          </a:lstStyle>
          <a:p>
            <a:pPr lvl="0"/>
            <a:r>
              <a:rPr lang="en-US" dirty="0"/>
              <a:t>TITLE GOES HERE</a:t>
            </a:r>
          </a:p>
          <a:p>
            <a:pPr lvl="4"/>
            <a:r>
              <a:rPr lang="en-US" dirty="0"/>
              <a:t>MINER PRIDE. MINER TOUGH.</a:t>
            </a:r>
          </a:p>
        </p:txBody>
      </p:sp>
      <p:sp>
        <p:nvSpPr>
          <p:cNvPr id="3" name="Picture Placeholder 2">
            <a:extLst>
              <a:ext uri="{FF2B5EF4-FFF2-40B4-BE49-F238E27FC236}">
                <a16:creationId xmlns:a16="http://schemas.microsoft.com/office/drawing/2014/main" id="{21C04CE3-4EDB-1642-82CC-DBA37E437238}"/>
              </a:ext>
            </a:extLst>
          </p:cNvPr>
          <p:cNvSpPr>
            <a:spLocks noGrp="1"/>
          </p:cNvSpPr>
          <p:nvPr>
            <p:ph type="pic" sz="quarter" idx="11" hasCustomPrompt="1"/>
          </p:nvPr>
        </p:nvSpPr>
        <p:spPr>
          <a:xfrm>
            <a:off x="1013883" y="419100"/>
            <a:ext cx="3682687" cy="2914651"/>
          </a:xfrm>
          <a:noFill/>
        </p:spPr>
        <p:txBody>
          <a:bodyPr/>
          <a:lstStyle/>
          <a:p>
            <a:r>
              <a:rPr lang="en-US" dirty="0"/>
              <a:t>Insert logo here</a:t>
            </a:r>
          </a:p>
        </p:txBody>
      </p:sp>
    </p:spTree>
    <p:extLst>
      <p:ext uri="{BB962C8B-B14F-4D97-AF65-F5344CB8AC3E}">
        <p14:creationId xmlns:p14="http://schemas.microsoft.com/office/powerpoint/2010/main" val="28825209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accent6"/>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422DF56B-CDA8-0F4F-A977-E25BC17D0275}"/>
              </a:ext>
            </a:extLst>
          </p:cNvPr>
          <p:cNvPicPr>
            <a:picLocks noChangeAspect="1"/>
          </p:cNvPicPr>
          <p:nvPr userDrawn="1"/>
        </p:nvPicPr>
        <p:blipFill>
          <a:blip r:embed="rId2"/>
          <a:stretch>
            <a:fillRect/>
          </a:stretch>
        </p:blipFill>
        <p:spPr>
          <a:xfrm>
            <a:off x="-81280" y="-45720"/>
            <a:ext cx="12354560" cy="6949440"/>
          </a:xfrm>
          <a:prstGeom prst="rect">
            <a:avLst/>
          </a:prstGeom>
        </p:spPr>
      </p:pic>
      <p:sp>
        <p:nvSpPr>
          <p:cNvPr id="24" name="Content Placeholder 23">
            <a:extLst>
              <a:ext uri="{FF2B5EF4-FFF2-40B4-BE49-F238E27FC236}">
                <a16:creationId xmlns:a16="http://schemas.microsoft.com/office/drawing/2014/main" id="{87148DF7-CDFE-C043-B3AB-0D700E7DD421}"/>
              </a:ext>
            </a:extLst>
          </p:cNvPr>
          <p:cNvSpPr>
            <a:spLocks noGrp="1"/>
          </p:cNvSpPr>
          <p:nvPr>
            <p:ph sz="quarter" idx="10" hasCustomPrompt="1"/>
          </p:nvPr>
        </p:nvSpPr>
        <p:spPr>
          <a:xfrm>
            <a:off x="1013884" y="3661410"/>
            <a:ext cx="10411883" cy="2495551"/>
          </a:xfrm>
          <a:prstGeom prst="rect">
            <a:avLst/>
          </a:prstGeom>
        </p:spPr>
        <p:txBody>
          <a:bodyPr/>
          <a:lstStyle>
            <a:lvl1pPr>
              <a:lnSpc>
                <a:spcPct val="100000"/>
              </a:lnSpc>
              <a:defRPr sz="7200">
                <a:solidFill>
                  <a:schemeClr val="accent1"/>
                </a:solidFill>
                <a:latin typeface="Miner" pitchFamily="2" charset="77"/>
              </a:defRPr>
            </a:lvl1pPr>
            <a:lvl5pPr marL="0">
              <a:lnSpc>
                <a:spcPct val="100000"/>
              </a:lnSpc>
              <a:spcBef>
                <a:spcPts val="0"/>
              </a:spcBef>
              <a:defRPr sz="3200" kern="0" spc="933" baseline="0">
                <a:solidFill>
                  <a:schemeClr val="bg1"/>
                </a:solidFill>
                <a:latin typeface="SteileFuturaBQ" pitchFamily="2" charset="0"/>
              </a:defRPr>
            </a:lvl5pPr>
          </a:lstStyle>
          <a:p>
            <a:pPr lvl="0"/>
            <a:r>
              <a:rPr lang="en-US" dirty="0"/>
              <a:t>TITLE GOES HERE</a:t>
            </a:r>
          </a:p>
          <a:p>
            <a:pPr lvl="4"/>
            <a:r>
              <a:rPr lang="en-US" dirty="0"/>
              <a:t>MINER PRIDE. MINER TOUGH.</a:t>
            </a:r>
          </a:p>
        </p:txBody>
      </p:sp>
      <p:sp>
        <p:nvSpPr>
          <p:cNvPr id="6" name="Picture Placeholder 2">
            <a:extLst>
              <a:ext uri="{FF2B5EF4-FFF2-40B4-BE49-F238E27FC236}">
                <a16:creationId xmlns:a16="http://schemas.microsoft.com/office/drawing/2014/main" id="{65983652-8ED1-CB44-A6BA-6996E8A3B44A}"/>
              </a:ext>
            </a:extLst>
          </p:cNvPr>
          <p:cNvSpPr>
            <a:spLocks noGrp="1"/>
          </p:cNvSpPr>
          <p:nvPr>
            <p:ph type="pic" sz="quarter" idx="11" hasCustomPrompt="1"/>
          </p:nvPr>
        </p:nvSpPr>
        <p:spPr>
          <a:xfrm>
            <a:off x="710315" y="201434"/>
            <a:ext cx="3922644" cy="2995156"/>
          </a:xfrm>
        </p:spPr>
        <p:txBody>
          <a:bodyPr/>
          <a:lstStyle/>
          <a:p>
            <a:r>
              <a:rPr lang="en-US" dirty="0"/>
              <a:t>Insert logo here</a:t>
            </a:r>
          </a:p>
        </p:txBody>
      </p:sp>
    </p:spTree>
    <p:extLst>
      <p:ext uri="{BB962C8B-B14F-4D97-AF65-F5344CB8AC3E}">
        <p14:creationId xmlns:p14="http://schemas.microsoft.com/office/powerpoint/2010/main" val="14142055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Content Placeholder 23">
            <a:extLst>
              <a:ext uri="{FF2B5EF4-FFF2-40B4-BE49-F238E27FC236}">
                <a16:creationId xmlns:a16="http://schemas.microsoft.com/office/drawing/2014/main" id="{87148DF7-CDFE-C043-B3AB-0D700E7DD421}"/>
              </a:ext>
            </a:extLst>
          </p:cNvPr>
          <p:cNvSpPr>
            <a:spLocks noGrp="1"/>
          </p:cNvSpPr>
          <p:nvPr>
            <p:ph sz="quarter" idx="10" hasCustomPrompt="1"/>
          </p:nvPr>
        </p:nvSpPr>
        <p:spPr>
          <a:xfrm>
            <a:off x="1013884" y="3588193"/>
            <a:ext cx="10411883" cy="2495551"/>
          </a:xfrm>
          <a:prstGeom prst="rect">
            <a:avLst/>
          </a:prstGeom>
        </p:spPr>
        <p:txBody>
          <a:bodyPr/>
          <a:lstStyle>
            <a:lvl1pPr>
              <a:lnSpc>
                <a:spcPct val="100000"/>
              </a:lnSpc>
              <a:defRPr sz="7200">
                <a:solidFill>
                  <a:schemeClr val="accent1"/>
                </a:solidFill>
                <a:latin typeface="Miner" pitchFamily="2" charset="77"/>
              </a:defRPr>
            </a:lvl1pPr>
            <a:lvl5pPr marL="0">
              <a:lnSpc>
                <a:spcPct val="100000"/>
              </a:lnSpc>
              <a:spcBef>
                <a:spcPts val="0"/>
              </a:spcBef>
              <a:defRPr sz="3200" kern="0" spc="933" baseline="0">
                <a:solidFill>
                  <a:schemeClr val="bg2"/>
                </a:solidFill>
                <a:latin typeface="SteileFuturaBQ" pitchFamily="2" charset="0"/>
              </a:defRPr>
            </a:lvl5pPr>
          </a:lstStyle>
          <a:p>
            <a:pPr lvl="0"/>
            <a:r>
              <a:rPr lang="en-US" dirty="0"/>
              <a:t>TITLE GOES HERE</a:t>
            </a:r>
          </a:p>
          <a:p>
            <a:pPr lvl="4"/>
            <a:r>
              <a:rPr lang="en-US" dirty="0"/>
              <a:t>MINER PRIDE. MINER TOUGH.</a:t>
            </a:r>
          </a:p>
        </p:txBody>
      </p:sp>
      <p:sp>
        <p:nvSpPr>
          <p:cNvPr id="5" name="Picture Placeholder 2">
            <a:extLst>
              <a:ext uri="{FF2B5EF4-FFF2-40B4-BE49-F238E27FC236}">
                <a16:creationId xmlns:a16="http://schemas.microsoft.com/office/drawing/2014/main" id="{CCEE5AA6-2B7F-074C-92E0-AF78020DE39D}"/>
              </a:ext>
            </a:extLst>
          </p:cNvPr>
          <p:cNvSpPr>
            <a:spLocks noGrp="1"/>
          </p:cNvSpPr>
          <p:nvPr>
            <p:ph type="pic" sz="quarter" idx="11" hasCustomPrompt="1"/>
          </p:nvPr>
        </p:nvSpPr>
        <p:spPr>
          <a:xfrm>
            <a:off x="710315" y="455875"/>
            <a:ext cx="3922644" cy="2995156"/>
          </a:xfrm>
        </p:spPr>
        <p:txBody>
          <a:bodyPr/>
          <a:lstStyle/>
          <a:p>
            <a:r>
              <a:rPr lang="en-US" dirty="0"/>
              <a:t>Insert logo here</a:t>
            </a:r>
          </a:p>
        </p:txBody>
      </p:sp>
    </p:spTree>
    <p:extLst>
      <p:ext uri="{BB962C8B-B14F-4D97-AF65-F5344CB8AC3E}">
        <p14:creationId xmlns:p14="http://schemas.microsoft.com/office/powerpoint/2010/main" val="12684815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53440" y="365126"/>
            <a:ext cx="10485120" cy="957397"/>
          </a:xfrm>
          <a:prstGeom prst="rect">
            <a:avLst/>
          </a:prstGeom>
        </p:spPr>
        <p:txBody>
          <a:bodyPr/>
          <a:lstStyle>
            <a:lvl1pPr>
              <a:defRPr/>
            </a:lvl1pPr>
          </a:lstStyle>
          <a:p>
            <a:r>
              <a:rPr lang="en-US" dirty="0"/>
              <a:t>Insert Large title</a:t>
            </a:r>
          </a:p>
        </p:txBody>
      </p:sp>
      <p:sp>
        <p:nvSpPr>
          <p:cNvPr id="3" name="Content Placeholder 2"/>
          <p:cNvSpPr>
            <a:spLocks noGrp="1"/>
          </p:cNvSpPr>
          <p:nvPr>
            <p:ph idx="1"/>
          </p:nvPr>
        </p:nvSpPr>
        <p:spPr>
          <a:xfrm>
            <a:off x="838200" y="1628148"/>
            <a:ext cx="10515600" cy="4236997"/>
          </a:xfrm>
        </p:spPr>
        <p:txBody>
          <a:bodyPr/>
          <a:lstStyle>
            <a:lvl2pPr marL="457189" indent="-446606">
              <a:tabLst/>
              <a:defRPr/>
            </a:lvl2pPr>
            <a:lvl3pPr marL="766214" indent="-340775">
              <a:spcAft>
                <a:spcPts val="500"/>
              </a:spcAft>
              <a:tabLst/>
              <a:defRPr/>
            </a:lvl3pPr>
            <a:lvl4pPr marL="999042" indent="-237061">
              <a:tabLst/>
              <a:defRPr/>
            </a:lvl4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65464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Header + Content">
  <p:cSld name="Header + Content">
    <p:spTree>
      <p:nvGrpSpPr>
        <p:cNvPr id="1" name="Shape 17"/>
        <p:cNvGrpSpPr/>
        <p:nvPr/>
      </p:nvGrpSpPr>
      <p:grpSpPr>
        <a:xfrm>
          <a:off x="0" y="0"/>
          <a:ext cx="0" cy="0"/>
          <a:chOff x="0" y="0"/>
          <a:chExt cx="0" cy="0"/>
        </a:xfrm>
      </p:grpSpPr>
      <p:sp>
        <p:nvSpPr>
          <p:cNvPr id="18" name="Google Shape;18;p52"/>
          <p:cNvSpPr txBox="1">
            <a:spLocks noGrp="1"/>
          </p:cNvSpPr>
          <p:nvPr>
            <p:ph type="body" idx="1"/>
          </p:nvPr>
        </p:nvSpPr>
        <p:spPr>
          <a:xfrm>
            <a:off x="681054" y="3042959"/>
            <a:ext cx="10929485" cy="267379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480"/>
              </a:spcBef>
              <a:spcAft>
                <a:spcPts val="0"/>
              </a:spcAft>
              <a:buClr>
                <a:srgbClr val="509E2F"/>
              </a:buClr>
              <a:buSzPts val="2400"/>
              <a:buFont typeface="Merriweather Sans"/>
              <a:buChar char="&gt;"/>
              <a:defRPr sz="2400" b="0" i="0" u="none" strike="noStrike" cap="none">
                <a:solidFill>
                  <a:srgbClr val="509E2F"/>
                </a:solidFill>
                <a:latin typeface="Arial"/>
                <a:ea typeface="Arial"/>
                <a:cs typeface="Arial"/>
                <a:sym typeface="Arial"/>
              </a:defRPr>
            </a:lvl1pPr>
            <a:lvl2pPr marL="914400" marR="0" lvl="1" indent="-355600" algn="l" rtl="0">
              <a:lnSpc>
                <a:spcPct val="100000"/>
              </a:lnSpc>
              <a:spcBef>
                <a:spcPts val="400"/>
              </a:spcBef>
              <a:spcAft>
                <a:spcPts val="0"/>
              </a:spcAft>
              <a:buClr>
                <a:srgbClr val="509E2F"/>
              </a:buClr>
              <a:buSzPts val="2000"/>
              <a:buFont typeface="Arial"/>
              <a:buChar char="–"/>
              <a:defRPr sz="2000" b="0" i="0" u="none" strike="noStrike" cap="none">
                <a:solidFill>
                  <a:srgbClr val="509E2F"/>
                </a:solidFill>
                <a:latin typeface="Arial"/>
                <a:ea typeface="Arial"/>
                <a:cs typeface="Arial"/>
                <a:sym typeface="Arial"/>
              </a:defRPr>
            </a:lvl2pPr>
            <a:lvl3pPr marL="1371600" marR="0" lvl="2" indent="-342900" algn="l" rtl="0">
              <a:lnSpc>
                <a:spcPct val="100000"/>
              </a:lnSpc>
              <a:spcBef>
                <a:spcPts val="360"/>
              </a:spcBef>
              <a:spcAft>
                <a:spcPts val="0"/>
              </a:spcAft>
              <a:buClr>
                <a:srgbClr val="509E2F"/>
              </a:buClr>
              <a:buSzPts val="1800"/>
              <a:buFont typeface="Merriweather Sans"/>
              <a:buChar char="&gt;"/>
              <a:defRPr sz="1800" b="0" i="0" u="none" strike="noStrike" cap="none">
                <a:solidFill>
                  <a:srgbClr val="509E2F"/>
                </a:solidFill>
                <a:latin typeface="Arial"/>
                <a:ea typeface="Arial"/>
                <a:cs typeface="Arial"/>
                <a:sym typeface="Arial"/>
              </a:defRPr>
            </a:lvl3pPr>
            <a:lvl4pPr marL="1828800" marR="0" lvl="3" indent="-330200" algn="l" rtl="0">
              <a:lnSpc>
                <a:spcPct val="100000"/>
              </a:lnSpc>
              <a:spcBef>
                <a:spcPts val="320"/>
              </a:spcBef>
              <a:spcAft>
                <a:spcPts val="0"/>
              </a:spcAft>
              <a:buClr>
                <a:srgbClr val="509E2F"/>
              </a:buClr>
              <a:buSzPts val="1600"/>
              <a:buFont typeface="Arial"/>
              <a:buChar char="–"/>
              <a:defRPr sz="1600" b="0" i="0" u="none" strike="noStrike" cap="none">
                <a:solidFill>
                  <a:srgbClr val="509E2F"/>
                </a:solidFill>
                <a:latin typeface="Arial"/>
                <a:ea typeface="Arial"/>
                <a:cs typeface="Arial"/>
                <a:sym typeface="Arial"/>
              </a:defRPr>
            </a:lvl4pPr>
            <a:lvl5pPr marL="2286000" marR="0" lvl="4" indent="-317500" algn="l" rtl="0">
              <a:lnSpc>
                <a:spcPct val="100000"/>
              </a:lnSpc>
              <a:spcBef>
                <a:spcPts val="280"/>
              </a:spcBef>
              <a:spcAft>
                <a:spcPts val="0"/>
              </a:spcAft>
              <a:buClr>
                <a:srgbClr val="509E2F"/>
              </a:buClr>
              <a:buSzPts val="1400"/>
              <a:buFont typeface="Merriweather Sans"/>
              <a:buChar char="&gt;"/>
              <a:defRPr sz="1400" b="0" i="0" u="none" strike="noStrike" cap="none">
                <a:solidFill>
                  <a:srgbClr val="509E2F"/>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9" name="Google Shape;19;p52"/>
          <p:cNvSpPr txBox="1">
            <a:spLocks noGrp="1"/>
          </p:cNvSpPr>
          <p:nvPr>
            <p:ph type="body" idx="2"/>
          </p:nvPr>
        </p:nvSpPr>
        <p:spPr>
          <a:xfrm>
            <a:off x="681053" y="1790003"/>
            <a:ext cx="10912883" cy="991999"/>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600"/>
              </a:spcBef>
              <a:spcAft>
                <a:spcPts val="0"/>
              </a:spcAft>
              <a:buClr>
                <a:srgbClr val="509E2F"/>
              </a:buClr>
              <a:buSzPts val="3000"/>
              <a:buFont typeface="Arial"/>
              <a:buNone/>
              <a:defRPr sz="3000" b="0" i="0" u="none" strike="noStrike" cap="none">
                <a:solidFill>
                  <a:srgbClr val="509E2F"/>
                </a:solidFill>
                <a:latin typeface="Arial"/>
                <a:ea typeface="Arial"/>
                <a:cs typeface="Arial"/>
                <a:sym typeface="Arial"/>
              </a:defRPr>
            </a:lvl1pPr>
            <a:lvl2pPr marL="914400" marR="0" lvl="1" indent="-228600" algn="l" rtl="0">
              <a:lnSpc>
                <a:spcPct val="100000"/>
              </a:lnSpc>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lnSpc>
                <a:spcPct val="100000"/>
              </a:lnSpc>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lnSpc>
                <a:spcPct val="100000"/>
              </a:lnSpc>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lnSpc>
                <a:spcPct val="100000"/>
              </a:lnSpc>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 name="Google Shape;20;p52"/>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D88A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D88A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D88A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D88A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D88A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D88A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D88A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D88A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D88A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1709740"/>
            <a:ext cx="10515600" cy="2852737"/>
          </a:xfrm>
          <a:prstGeom prst="rect">
            <a:avLst/>
          </a:prstGeom>
        </p:spPr>
        <p:txBody>
          <a:bodyPr anchor="b"/>
          <a:lstStyle>
            <a:lvl1pPr>
              <a:defRPr sz="6000"/>
            </a:lvl1pPr>
          </a:lstStyle>
          <a:p>
            <a:r>
              <a:rPr lang="en-US" dirty="0"/>
              <a:t>Insert Large title</a:t>
            </a:r>
          </a:p>
        </p:txBody>
      </p:sp>
      <p:sp>
        <p:nvSpPr>
          <p:cNvPr id="3" name="Text Placeholder 2"/>
          <p:cNvSpPr>
            <a:spLocks noGrp="1"/>
          </p:cNvSpPr>
          <p:nvPr>
            <p:ph type="body" idx="1"/>
          </p:nvPr>
        </p:nvSpPr>
        <p:spPr>
          <a:xfrm>
            <a:off x="831851" y="4589465"/>
            <a:ext cx="10515600" cy="1275681"/>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35616965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53440" y="365126"/>
            <a:ext cx="10485120" cy="957397"/>
          </a:xfrm>
          <a:prstGeom prst="rect">
            <a:avLst/>
          </a:prstGeom>
        </p:spPr>
        <p:txBody>
          <a:bodyPr/>
          <a:lstStyle>
            <a:lvl1pPr>
              <a:defRPr>
                <a:solidFill>
                  <a:schemeClr val="accent1"/>
                </a:solidFill>
              </a:defRPr>
            </a:lvl1pPr>
          </a:lstStyle>
          <a:p>
            <a:r>
              <a:rPr lang="en-US" dirty="0"/>
              <a:t>Insert title</a:t>
            </a:r>
          </a:p>
        </p:txBody>
      </p:sp>
      <p:sp>
        <p:nvSpPr>
          <p:cNvPr id="3" name="Content Placeholder 2"/>
          <p:cNvSpPr>
            <a:spLocks noGrp="1"/>
          </p:cNvSpPr>
          <p:nvPr>
            <p:ph sz="half" idx="1"/>
          </p:nvPr>
        </p:nvSpPr>
        <p:spPr>
          <a:xfrm>
            <a:off x="838200" y="1663771"/>
            <a:ext cx="5181600" cy="4201376"/>
          </a:xfrm>
          <a:noFill/>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663768"/>
            <a:ext cx="5181600" cy="42013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259750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ext left, object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53440" y="365126"/>
            <a:ext cx="10485120" cy="957397"/>
          </a:xfrm>
          <a:prstGeom prst="rect">
            <a:avLst/>
          </a:prstGeom>
        </p:spPr>
        <p:txBody>
          <a:bodyPr/>
          <a:lstStyle>
            <a:lvl1pPr>
              <a:defRPr/>
            </a:lvl1pPr>
          </a:lstStyle>
          <a:p>
            <a:r>
              <a:rPr lang="en-US" dirty="0"/>
              <a:t>Insert title</a:t>
            </a:r>
          </a:p>
        </p:txBody>
      </p:sp>
      <p:sp>
        <p:nvSpPr>
          <p:cNvPr id="3" name="Content Placeholder 2"/>
          <p:cNvSpPr>
            <a:spLocks noGrp="1" noChangeAspect="1"/>
          </p:cNvSpPr>
          <p:nvPr>
            <p:ph sz="half" idx="1"/>
          </p:nvPr>
        </p:nvSpPr>
        <p:spPr>
          <a:xfrm>
            <a:off x="853449" y="1663768"/>
            <a:ext cx="3429100" cy="42018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502912" y="1663768"/>
            <a:ext cx="6850888" cy="4201833"/>
          </a:xfrm>
        </p:spPr>
        <p:txBody>
          <a:bodyPr/>
          <a:lstStyle/>
          <a:p>
            <a:pPr lvl="0"/>
            <a:endParaRPr lang="en-US" dirty="0"/>
          </a:p>
        </p:txBody>
      </p:sp>
    </p:spTree>
    <p:extLst>
      <p:ext uri="{BB962C8B-B14F-4D97-AF65-F5344CB8AC3E}">
        <p14:creationId xmlns:p14="http://schemas.microsoft.com/office/powerpoint/2010/main" val="2283905247"/>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Object left, text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53440" y="365126"/>
            <a:ext cx="10485120" cy="957397"/>
          </a:xfrm>
          <a:prstGeom prst="rect">
            <a:avLst/>
          </a:prstGeom>
        </p:spPr>
        <p:txBody>
          <a:bodyPr/>
          <a:lstStyle>
            <a:lvl1pPr>
              <a:defRPr/>
            </a:lvl1pPr>
          </a:lstStyle>
          <a:p>
            <a:r>
              <a:rPr lang="en-US" dirty="0"/>
              <a:t>Insert title</a:t>
            </a:r>
          </a:p>
        </p:txBody>
      </p:sp>
      <p:sp>
        <p:nvSpPr>
          <p:cNvPr id="4" name="Content Placeholder 3"/>
          <p:cNvSpPr>
            <a:spLocks noGrp="1"/>
          </p:cNvSpPr>
          <p:nvPr>
            <p:ph sz="half" idx="2"/>
          </p:nvPr>
        </p:nvSpPr>
        <p:spPr>
          <a:xfrm>
            <a:off x="857104" y="1663768"/>
            <a:ext cx="6850888" cy="4201833"/>
          </a:xfrm>
        </p:spPr>
        <p:txBody>
          <a:bodyPr/>
          <a:lstStyle/>
          <a:p>
            <a:pPr lvl="0"/>
            <a:endParaRPr lang="en-US" dirty="0"/>
          </a:p>
        </p:txBody>
      </p:sp>
      <p:sp>
        <p:nvSpPr>
          <p:cNvPr id="3" name="Content Placeholder 2"/>
          <p:cNvSpPr>
            <a:spLocks noGrp="1" noChangeAspect="1"/>
          </p:cNvSpPr>
          <p:nvPr>
            <p:ph sz="half" idx="1"/>
          </p:nvPr>
        </p:nvSpPr>
        <p:spPr>
          <a:xfrm>
            <a:off x="7905797" y="1663768"/>
            <a:ext cx="3429100" cy="42018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95270888"/>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Thre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53440" y="365126"/>
            <a:ext cx="10485120" cy="957397"/>
          </a:xfrm>
          <a:prstGeom prst="rect">
            <a:avLst/>
          </a:prstGeom>
        </p:spPr>
        <p:txBody>
          <a:bodyPr/>
          <a:lstStyle>
            <a:lvl1pPr>
              <a:defRPr/>
            </a:lvl1pPr>
          </a:lstStyle>
          <a:p>
            <a:r>
              <a:rPr lang="en-US" dirty="0"/>
              <a:t>Insert title</a:t>
            </a:r>
          </a:p>
        </p:txBody>
      </p:sp>
      <p:sp>
        <p:nvSpPr>
          <p:cNvPr id="3" name="Content Placeholder 2"/>
          <p:cNvSpPr>
            <a:spLocks noGrp="1"/>
          </p:cNvSpPr>
          <p:nvPr>
            <p:ph sz="half" idx="1"/>
          </p:nvPr>
        </p:nvSpPr>
        <p:spPr>
          <a:xfrm>
            <a:off x="838200" y="4662857"/>
            <a:ext cx="2868168" cy="1202288"/>
          </a:xfrm>
        </p:spPr>
        <p:txBody>
          <a:bodyPr>
            <a:normAutofit/>
          </a:bodyPr>
          <a:lstStyle>
            <a:lvl1pPr>
              <a:spcBef>
                <a:spcPts val="800"/>
              </a:spcBef>
              <a:spcAft>
                <a:spcPts val="400"/>
              </a:spcAft>
              <a:defRPr sz="2133"/>
            </a:lvl1pPr>
            <a:lvl2pPr marL="0" indent="0">
              <a:lnSpc>
                <a:spcPct val="40000"/>
              </a:lnSpc>
              <a:spcBef>
                <a:spcPts val="800"/>
              </a:spcBef>
              <a:buFont typeface="System Font Regular"/>
              <a:buChar char="​"/>
              <a:defRPr sz="2133">
                <a:solidFill>
                  <a:schemeClr val="accent1"/>
                </a:solidFill>
              </a:defRPr>
            </a:lvl2pPr>
          </a:lstStyle>
          <a:p>
            <a:pPr lvl="0"/>
            <a:r>
              <a:rPr lang="en-US" dirty="0"/>
              <a:t>Edit Master text styles</a:t>
            </a:r>
          </a:p>
          <a:p>
            <a:pPr lvl="1"/>
            <a:r>
              <a:rPr lang="en-US" dirty="0"/>
              <a:t>Second level</a:t>
            </a:r>
          </a:p>
        </p:txBody>
      </p:sp>
      <p:sp>
        <p:nvSpPr>
          <p:cNvPr id="16" name="Content Placeholder 2">
            <a:extLst>
              <a:ext uri="{FF2B5EF4-FFF2-40B4-BE49-F238E27FC236}">
                <a16:creationId xmlns:a16="http://schemas.microsoft.com/office/drawing/2014/main" id="{38DF611A-3BFB-674D-8829-EC7FF68654D2}"/>
              </a:ext>
            </a:extLst>
          </p:cNvPr>
          <p:cNvSpPr>
            <a:spLocks noGrp="1"/>
          </p:cNvSpPr>
          <p:nvPr>
            <p:ph sz="half" idx="18"/>
          </p:nvPr>
        </p:nvSpPr>
        <p:spPr>
          <a:xfrm>
            <a:off x="4749287" y="4662857"/>
            <a:ext cx="2868168" cy="1202288"/>
          </a:xfrm>
        </p:spPr>
        <p:txBody>
          <a:bodyPr>
            <a:normAutofit/>
          </a:bodyPr>
          <a:lstStyle>
            <a:lvl1pPr>
              <a:spcBef>
                <a:spcPts val="800"/>
              </a:spcBef>
              <a:spcAft>
                <a:spcPts val="400"/>
              </a:spcAft>
              <a:defRPr sz="2133"/>
            </a:lvl1pPr>
            <a:lvl2pPr marL="0" indent="0">
              <a:lnSpc>
                <a:spcPct val="40000"/>
              </a:lnSpc>
              <a:spcBef>
                <a:spcPts val="800"/>
              </a:spcBef>
              <a:buFont typeface="System Font Regular"/>
              <a:buChar char="​"/>
              <a:defRPr sz="2133">
                <a:solidFill>
                  <a:schemeClr val="accent1"/>
                </a:solidFill>
              </a:defRPr>
            </a:lvl2pPr>
          </a:lstStyle>
          <a:p>
            <a:pPr lvl="0"/>
            <a:r>
              <a:rPr lang="en-US" dirty="0"/>
              <a:t>Edit Master text styles</a:t>
            </a:r>
          </a:p>
          <a:p>
            <a:pPr lvl="1"/>
            <a:r>
              <a:rPr lang="en-US" dirty="0"/>
              <a:t>Second level</a:t>
            </a:r>
          </a:p>
        </p:txBody>
      </p:sp>
      <p:sp>
        <p:nvSpPr>
          <p:cNvPr id="17" name="Content Placeholder 2">
            <a:extLst>
              <a:ext uri="{FF2B5EF4-FFF2-40B4-BE49-F238E27FC236}">
                <a16:creationId xmlns:a16="http://schemas.microsoft.com/office/drawing/2014/main" id="{9B5ADCA3-958D-B54D-940E-49E4F4221BAC}"/>
              </a:ext>
            </a:extLst>
          </p:cNvPr>
          <p:cNvSpPr>
            <a:spLocks noGrp="1"/>
          </p:cNvSpPr>
          <p:nvPr>
            <p:ph sz="half" idx="19"/>
          </p:nvPr>
        </p:nvSpPr>
        <p:spPr>
          <a:xfrm>
            <a:off x="8485632" y="4662857"/>
            <a:ext cx="2868168" cy="1202288"/>
          </a:xfrm>
        </p:spPr>
        <p:txBody>
          <a:bodyPr>
            <a:normAutofit/>
          </a:bodyPr>
          <a:lstStyle>
            <a:lvl1pPr>
              <a:spcBef>
                <a:spcPts val="800"/>
              </a:spcBef>
              <a:spcAft>
                <a:spcPts val="400"/>
              </a:spcAft>
              <a:defRPr sz="2133"/>
            </a:lvl1pPr>
            <a:lvl2pPr marL="0" indent="0">
              <a:lnSpc>
                <a:spcPct val="40000"/>
              </a:lnSpc>
              <a:spcBef>
                <a:spcPts val="800"/>
              </a:spcBef>
              <a:buFont typeface="System Font Regular"/>
              <a:buChar char="​"/>
              <a:defRPr sz="2133">
                <a:solidFill>
                  <a:schemeClr val="accent1"/>
                </a:solidFill>
              </a:defRPr>
            </a:lvl2pPr>
          </a:lstStyle>
          <a:p>
            <a:pPr lvl="0"/>
            <a:r>
              <a:rPr lang="en-US" dirty="0"/>
              <a:t>Edit Master text styles</a:t>
            </a:r>
          </a:p>
          <a:p>
            <a:pPr lvl="1"/>
            <a:r>
              <a:rPr lang="en-US" dirty="0"/>
              <a:t>Second level</a:t>
            </a:r>
          </a:p>
        </p:txBody>
      </p:sp>
      <p:sp>
        <p:nvSpPr>
          <p:cNvPr id="19" name="Picture Placeholder 18">
            <a:extLst>
              <a:ext uri="{FF2B5EF4-FFF2-40B4-BE49-F238E27FC236}">
                <a16:creationId xmlns:a16="http://schemas.microsoft.com/office/drawing/2014/main" id="{842E83D6-6B53-5C47-AEC7-A763EBC16E3A}"/>
              </a:ext>
            </a:extLst>
          </p:cNvPr>
          <p:cNvSpPr>
            <a:spLocks noGrp="1"/>
          </p:cNvSpPr>
          <p:nvPr>
            <p:ph type="pic" sz="quarter" idx="20"/>
          </p:nvPr>
        </p:nvSpPr>
        <p:spPr>
          <a:xfrm>
            <a:off x="838201" y="1491945"/>
            <a:ext cx="2868084" cy="2990849"/>
          </a:xfrm>
        </p:spPr>
        <p:txBody>
          <a:bodyPr/>
          <a:lstStyle/>
          <a:p>
            <a:r>
              <a:rPr lang="en-US"/>
              <a:t>Click icon to add picture</a:t>
            </a:r>
          </a:p>
        </p:txBody>
      </p:sp>
      <p:sp>
        <p:nvSpPr>
          <p:cNvPr id="20" name="Picture Placeholder 18">
            <a:extLst>
              <a:ext uri="{FF2B5EF4-FFF2-40B4-BE49-F238E27FC236}">
                <a16:creationId xmlns:a16="http://schemas.microsoft.com/office/drawing/2014/main" id="{AF02CDA0-0AE1-9446-9E2D-7DBD0BA32480}"/>
              </a:ext>
            </a:extLst>
          </p:cNvPr>
          <p:cNvSpPr>
            <a:spLocks noGrp="1"/>
          </p:cNvSpPr>
          <p:nvPr>
            <p:ph type="pic" sz="quarter" idx="21"/>
          </p:nvPr>
        </p:nvSpPr>
        <p:spPr>
          <a:xfrm>
            <a:off x="4731507" y="1491945"/>
            <a:ext cx="2868084" cy="2990849"/>
          </a:xfrm>
        </p:spPr>
        <p:txBody>
          <a:bodyPr/>
          <a:lstStyle/>
          <a:p>
            <a:r>
              <a:rPr lang="en-US"/>
              <a:t>Click icon to add picture</a:t>
            </a:r>
          </a:p>
        </p:txBody>
      </p:sp>
      <p:sp>
        <p:nvSpPr>
          <p:cNvPr id="21" name="Picture Placeholder 18">
            <a:extLst>
              <a:ext uri="{FF2B5EF4-FFF2-40B4-BE49-F238E27FC236}">
                <a16:creationId xmlns:a16="http://schemas.microsoft.com/office/drawing/2014/main" id="{2D9F2784-53CA-C04F-B202-3870F8607B7E}"/>
              </a:ext>
            </a:extLst>
          </p:cNvPr>
          <p:cNvSpPr>
            <a:spLocks noGrp="1"/>
          </p:cNvSpPr>
          <p:nvPr>
            <p:ph type="pic" sz="quarter" idx="22"/>
          </p:nvPr>
        </p:nvSpPr>
        <p:spPr>
          <a:xfrm>
            <a:off x="8485717" y="1491945"/>
            <a:ext cx="2868084" cy="2990849"/>
          </a:xfrm>
        </p:spPr>
        <p:txBody>
          <a:bodyPr/>
          <a:lstStyle/>
          <a:p>
            <a:r>
              <a:rPr lang="en-US"/>
              <a:t>Click icon to add picture</a:t>
            </a:r>
          </a:p>
        </p:txBody>
      </p:sp>
    </p:spTree>
    <p:extLst>
      <p:ext uri="{BB962C8B-B14F-4D97-AF65-F5344CB8AC3E}">
        <p14:creationId xmlns:p14="http://schemas.microsoft.com/office/powerpoint/2010/main" val="2453746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3600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3600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a:extLst>
              <a:ext uri="{FF2B5EF4-FFF2-40B4-BE49-F238E27FC236}">
                <a16:creationId xmlns:a16="http://schemas.microsoft.com/office/drawing/2014/main" id="{A43ACDF2-D2A6-9747-AFBC-9CFA23E5393C}"/>
              </a:ext>
            </a:extLst>
          </p:cNvPr>
          <p:cNvSpPr>
            <a:spLocks noGrp="1"/>
          </p:cNvSpPr>
          <p:nvPr>
            <p:ph type="title" hasCustomPrompt="1"/>
          </p:nvPr>
        </p:nvSpPr>
        <p:spPr>
          <a:xfrm>
            <a:off x="853440" y="365126"/>
            <a:ext cx="10485120" cy="957397"/>
          </a:xfrm>
          <a:prstGeom prst="rect">
            <a:avLst/>
          </a:prstGeom>
        </p:spPr>
        <p:txBody>
          <a:bodyPr/>
          <a:lstStyle>
            <a:lvl1pPr>
              <a:defRPr/>
            </a:lvl1pPr>
          </a:lstStyle>
          <a:p>
            <a:r>
              <a:rPr lang="en-US" dirty="0"/>
              <a:t>Insert title</a:t>
            </a:r>
          </a:p>
        </p:txBody>
      </p:sp>
    </p:spTree>
    <p:extLst>
      <p:ext uri="{BB962C8B-B14F-4D97-AF65-F5344CB8AC3E}">
        <p14:creationId xmlns:p14="http://schemas.microsoft.com/office/powerpoint/2010/main" val="35379272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53440" y="365126"/>
            <a:ext cx="10485120" cy="957397"/>
          </a:xfrm>
          <a:prstGeom prst="rect">
            <a:avLst/>
          </a:prstGeom>
        </p:spPr>
        <p:txBody>
          <a:bodyPr/>
          <a:lstStyle>
            <a:lvl1pPr>
              <a:defRPr/>
            </a:lvl1pPr>
          </a:lstStyle>
          <a:p>
            <a:r>
              <a:rPr lang="en-US" dirty="0"/>
              <a:t>Insert title</a:t>
            </a:r>
          </a:p>
        </p:txBody>
      </p:sp>
    </p:spTree>
    <p:extLst>
      <p:ext uri="{BB962C8B-B14F-4D97-AF65-F5344CB8AC3E}">
        <p14:creationId xmlns:p14="http://schemas.microsoft.com/office/powerpoint/2010/main" val="17495055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43392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with Background imag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361220" y="5693840"/>
            <a:ext cx="1188813" cy="724433"/>
          </a:xfrm>
          <a:prstGeom prst="rect">
            <a:avLst/>
          </a:prstGeom>
        </p:spPr>
      </p:pic>
      <p:sp>
        <p:nvSpPr>
          <p:cNvPr id="9" name="Rectangle 8"/>
          <p:cNvSpPr/>
          <p:nvPr userDrawn="1"/>
        </p:nvSpPr>
        <p:spPr>
          <a:xfrm>
            <a:off x="0" y="597426"/>
            <a:ext cx="7574837" cy="1943101"/>
          </a:xfrm>
          <a:prstGeom prst="rect">
            <a:avLst/>
          </a:prstGeom>
          <a:solidFill>
            <a:srgbClr val="0B2F3A">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pic>
        <p:nvPicPr>
          <p:cNvPr id="10" name="Picture 9"/>
          <p:cNvPicPr>
            <a:picLocks noChangeAspect="1"/>
          </p:cNvPicPr>
          <p:nvPr userDrawn="1"/>
        </p:nvPicPr>
        <p:blipFill>
          <a:blip r:embed="rId3">
            <a:alphaModFix amt="14000"/>
          </a:blip>
          <a:stretch>
            <a:fillRect/>
          </a:stretch>
        </p:blipFill>
        <p:spPr>
          <a:xfrm>
            <a:off x="0" y="597426"/>
            <a:ext cx="7569200" cy="1943101"/>
          </a:xfrm>
          <a:prstGeom prst="rect">
            <a:avLst/>
          </a:prstGeom>
        </p:spPr>
      </p:pic>
      <p:pic>
        <p:nvPicPr>
          <p:cNvPr id="14" name="Picture 13"/>
          <p:cNvPicPr>
            <a:picLocks noChangeAspect="1"/>
          </p:cNvPicPr>
          <p:nvPr userDrawn="1"/>
        </p:nvPicPr>
        <p:blipFill>
          <a:blip r:embed="rId4"/>
          <a:stretch>
            <a:fillRect/>
          </a:stretch>
        </p:blipFill>
        <p:spPr>
          <a:xfrm>
            <a:off x="9056" y="5321300"/>
            <a:ext cx="1083733" cy="1536700"/>
          </a:xfrm>
          <a:prstGeom prst="rect">
            <a:avLst/>
          </a:prstGeom>
        </p:spPr>
      </p:pic>
      <p:pic>
        <p:nvPicPr>
          <p:cNvPr id="15" name="Picture 14"/>
          <p:cNvPicPr>
            <a:picLocks noChangeAspect="1"/>
          </p:cNvPicPr>
          <p:nvPr userDrawn="1"/>
        </p:nvPicPr>
        <p:blipFill>
          <a:blip r:embed="rId5"/>
          <a:stretch>
            <a:fillRect/>
          </a:stretch>
        </p:blipFill>
        <p:spPr>
          <a:xfrm>
            <a:off x="11297267" y="23836"/>
            <a:ext cx="880533" cy="1295400"/>
          </a:xfrm>
          <a:prstGeom prst="rect">
            <a:avLst/>
          </a:prstGeom>
        </p:spPr>
      </p:pic>
      <p:sp>
        <p:nvSpPr>
          <p:cNvPr id="16" name="Title 6"/>
          <p:cNvSpPr>
            <a:spLocks noGrp="1"/>
          </p:cNvSpPr>
          <p:nvPr>
            <p:ph type="title" hasCustomPrompt="1"/>
          </p:nvPr>
        </p:nvSpPr>
        <p:spPr>
          <a:xfrm>
            <a:off x="282221" y="613269"/>
            <a:ext cx="7078140" cy="817562"/>
          </a:xfrm>
          <a:prstGeom prst="rect">
            <a:avLst/>
          </a:prstGeom>
        </p:spPr>
        <p:txBody>
          <a:bodyPr vert="horz"/>
          <a:lstStyle>
            <a:lvl1pPr algn="l">
              <a:defRPr sz="5800">
                <a:solidFill>
                  <a:schemeClr val="bg2"/>
                </a:solidFill>
                <a:latin typeface="Tungsten-Semibold"/>
                <a:cs typeface="Tungsten-Semibold"/>
              </a:defRPr>
            </a:lvl1pPr>
          </a:lstStyle>
          <a:p>
            <a:r>
              <a:rPr lang="en-US" dirty="0"/>
              <a:t>TITLE</a:t>
            </a:r>
          </a:p>
        </p:txBody>
      </p:sp>
      <p:sp>
        <p:nvSpPr>
          <p:cNvPr id="17" name="Text Placeholder 17"/>
          <p:cNvSpPr>
            <a:spLocks noGrp="1"/>
          </p:cNvSpPr>
          <p:nvPr>
            <p:ph type="body" sz="quarter" idx="10" hasCustomPrompt="1"/>
          </p:nvPr>
        </p:nvSpPr>
        <p:spPr>
          <a:xfrm>
            <a:off x="282221" y="1447231"/>
            <a:ext cx="7078140" cy="914400"/>
          </a:xfrm>
          <a:prstGeom prst="rect">
            <a:avLst/>
          </a:prstGeom>
        </p:spPr>
        <p:txBody>
          <a:bodyPr vert="horz"/>
          <a:lstStyle>
            <a:lvl1pPr marL="0" indent="0">
              <a:buNone/>
              <a:defRPr sz="2400" b="0" i="0">
                <a:solidFill>
                  <a:srgbClr val="FFFFFF"/>
                </a:solidFill>
                <a:latin typeface="Orgon Slab"/>
                <a:cs typeface="Orgon Slab"/>
              </a:defRPr>
            </a:lvl1pPr>
          </a:lstStyle>
          <a:p>
            <a:pPr lvl="0"/>
            <a:r>
              <a:rPr lang="en-US" dirty="0"/>
              <a:t>Subtitle</a:t>
            </a:r>
          </a:p>
        </p:txBody>
      </p:sp>
    </p:spTree>
    <p:extLst>
      <p:ext uri="{BB962C8B-B14F-4D97-AF65-F5344CB8AC3E}">
        <p14:creationId xmlns:p14="http://schemas.microsoft.com/office/powerpoint/2010/main" val="20131093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Header + SubHeader + Content">
    <p:spTree>
      <p:nvGrpSpPr>
        <p:cNvPr id="1" name=""/>
        <p:cNvGrpSpPr/>
        <p:nvPr/>
      </p:nvGrpSpPr>
      <p:grpSpPr>
        <a:xfrm>
          <a:off x="0" y="0"/>
          <a:ext cx="0" cy="0"/>
          <a:chOff x="0" y="0"/>
          <a:chExt cx="0" cy="0"/>
        </a:xfrm>
      </p:grpSpPr>
      <p:sp>
        <p:nvSpPr>
          <p:cNvPr id="4" name="Text Placeholder 9"/>
          <p:cNvSpPr>
            <a:spLocks noGrp="1"/>
          </p:cNvSpPr>
          <p:nvPr>
            <p:ph type="body" sz="quarter" idx="11" hasCustomPrompt="1"/>
          </p:nvPr>
        </p:nvSpPr>
        <p:spPr>
          <a:xfrm>
            <a:off x="879074" y="2002739"/>
            <a:ext cx="10929485" cy="3810086"/>
          </a:xfrm>
          <a:prstGeom prst="rect">
            <a:avLst/>
          </a:prstGeom>
        </p:spPr>
        <p:txBody>
          <a:bodyPr/>
          <a:lstStyle>
            <a:lvl1pPr marL="342900" indent="-342900">
              <a:buFont typeface="Lucida Grande"/>
              <a:buChar char="&gt;"/>
              <a:defRPr sz="2400" b="0" i="0" baseline="0">
                <a:solidFill>
                  <a:srgbClr val="005F83"/>
                </a:solidFill>
                <a:latin typeface="Orgon Slab ExtraLight"/>
                <a:cs typeface="Orgon Slab ExtraLight"/>
              </a:defRPr>
            </a:lvl1pPr>
            <a:lvl2pPr>
              <a:defRPr sz="2000" b="0" i="0" baseline="0">
                <a:solidFill>
                  <a:srgbClr val="005F83"/>
                </a:solidFill>
                <a:latin typeface="Orgon Slab ExtraLight"/>
                <a:cs typeface="Orgon Slab ExtraLight"/>
              </a:defRPr>
            </a:lvl2pPr>
            <a:lvl3pPr marL="1143000" indent="-228600">
              <a:buSzPct val="100000"/>
              <a:buFont typeface="Lucida Grande"/>
              <a:buChar char="&gt;"/>
              <a:defRPr sz="1800" b="0" i="0" baseline="0">
                <a:solidFill>
                  <a:srgbClr val="005F83"/>
                </a:solidFill>
                <a:latin typeface="Orgon Slab ExtraLight"/>
                <a:cs typeface="Orgon Slab ExtraLight"/>
              </a:defRPr>
            </a:lvl3pPr>
            <a:lvl4pPr>
              <a:defRPr sz="1600" b="0" i="0" baseline="0">
                <a:solidFill>
                  <a:srgbClr val="005F83"/>
                </a:solidFill>
                <a:latin typeface="Orgon Slab ExtraLight"/>
                <a:cs typeface="Orgon Slab ExtraLight"/>
              </a:defRPr>
            </a:lvl4pPr>
            <a:lvl5pPr marL="2057400" indent="-228600">
              <a:buFont typeface="Lucida Grande"/>
              <a:buChar char="&gt;"/>
              <a:defRPr sz="1400" b="0" i="0" baseline="0">
                <a:solidFill>
                  <a:srgbClr val="005F83"/>
                </a:solidFill>
                <a:latin typeface="Orgon Slab ExtraLight"/>
                <a:cs typeface="Orgon Slab ExtraLight"/>
              </a:defRPr>
            </a:lvl5pPr>
          </a:lstStyle>
          <a:p>
            <a:pPr lvl="0"/>
            <a:r>
              <a:rPr lang="en-US" dirty="0"/>
              <a:t>Content here (</a:t>
            </a:r>
            <a:r>
              <a:rPr lang="en-US" dirty="0" err="1"/>
              <a:t>Orgon</a:t>
            </a:r>
            <a:r>
              <a:rPr lang="en-US" dirty="0"/>
              <a:t> Slab </a:t>
            </a:r>
            <a:r>
              <a:rPr lang="en-US" dirty="0" err="1"/>
              <a:t>ExtraLight</a:t>
            </a:r>
            <a:r>
              <a:rPr lang="en-US" dirty="0"/>
              <a:t>, 24 pt.)</a:t>
            </a:r>
          </a:p>
          <a:p>
            <a:pPr lvl="1"/>
            <a:r>
              <a:rPr lang="en-US" dirty="0"/>
              <a:t>Second level (</a:t>
            </a:r>
            <a:r>
              <a:rPr lang="en-US" dirty="0" err="1"/>
              <a:t>Orgon</a:t>
            </a:r>
            <a:r>
              <a:rPr lang="en-US" dirty="0"/>
              <a:t> Slab </a:t>
            </a:r>
            <a:r>
              <a:rPr lang="en-US" dirty="0" err="1"/>
              <a:t>ExtraLight</a:t>
            </a:r>
            <a:r>
              <a:rPr lang="en-US" dirty="0"/>
              <a:t>, 20)</a:t>
            </a:r>
          </a:p>
          <a:p>
            <a:pPr lvl="2"/>
            <a:r>
              <a:rPr lang="en-US" dirty="0"/>
              <a:t>Third level (</a:t>
            </a:r>
            <a:r>
              <a:rPr lang="en-US" dirty="0" err="1"/>
              <a:t>Orgon</a:t>
            </a:r>
            <a:r>
              <a:rPr lang="en-US" dirty="0"/>
              <a:t> Slab </a:t>
            </a:r>
            <a:r>
              <a:rPr lang="en-US" dirty="0" err="1"/>
              <a:t>ExtraLight</a:t>
            </a:r>
            <a:r>
              <a:rPr lang="en-US" dirty="0"/>
              <a:t>, 18)</a:t>
            </a:r>
          </a:p>
          <a:p>
            <a:pPr lvl="3"/>
            <a:r>
              <a:rPr lang="en-US" dirty="0"/>
              <a:t>Fourth level (</a:t>
            </a:r>
            <a:r>
              <a:rPr lang="en-US" dirty="0" err="1"/>
              <a:t>Orgon</a:t>
            </a:r>
            <a:r>
              <a:rPr lang="en-US" dirty="0"/>
              <a:t> Slab </a:t>
            </a:r>
            <a:r>
              <a:rPr lang="en-US" dirty="0" err="1"/>
              <a:t>ExtraLight</a:t>
            </a:r>
            <a:r>
              <a:rPr lang="en-US" dirty="0"/>
              <a:t>, 16)</a:t>
            </a:r>
          </a:p>
          <a:p>
            <a:pPr lvl="4"/>
            <a:r>
              <a:rPr lang="en-US" dirty="0"/>
              <a:t>Fifth level (</a:t>
            </a:r>
            <a:r>
              <a:rPr lang="en-US" dirty="0" err="1"/>
              <a:t>Orgon</a:t>
            </a:r>
            <a:r>
              <a:rPr lang="en-US" dirty="0"/>
              <a:t> Slab </a:t>
            </a:r>
            <a:r>
              <a:rPr lang="en-US" dirty="0" err="1"/>
              <a:t>ExtraLight</a:t>
            </a:r>
            <a:r>
              <a:rPr lang="en-US" dirty="0"/>
              <a:t>, 14)</a:t>
            </a:r>
          </a:p>
        </p:txBody>
      </p:sp>
      <p:sp>
        <p:nvSpPr>
          <p:cNvPr id="5" name="Text Placeholder 5"/>
          <p:cNvSpPr>
            <a:spLocks noGrp="1"/>
          </p:cNvSpPr>
          <p:nvPr>
            <p:ph type="body" sz="quarter" idx="12" hasCustomPrompt="1"/>
          </p:nvPr>
        </p:nvSpPr>
        <p:spPr>
          <a:xfrm>
            <a:off x="895676" y="1413168"/>
            <a:ext cx="10912883" cy="411171"/>
          </a:xfrm>
          <a:prstGeom prst="rect">
            <a:avLst/>
          </a:prstGeom>
        </p:spPr>
        <p:txBody>
          <a:bodyPr>
            <a:noAutofit/>
          </a:bodyPr>
          <a:lstStyle>
            <a:lvl1pPr marL="0" indent="0">
              <a:lnSpc>
                <a:spcPct val="90000"/>
              </a:lnSpc>
              <a:buNone/>
              <a:defRPr sz="2400" b="0" i="0" baseline="0">
                <a:solidFill>
                  <a:srgbClr val="005F83"/>
                </a:solidFill>
                <a:latin typeface="Orgon Slab Light"/>
                <a:cs typeface="Orgon Slab Light"/>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SUB-HEADER HERE (ORGON SLAB LIGHT, 24 PT.)</a:t>
            </a:r>
          </a:p>
        </p:txBody>
      </p:sp>
      <p:sp>
        <p:nvSpPr>
          <p:cNvPr id="22" name="L-Shape 21"/>
          <p:cNvSpPr/>
          <p:nvPr userDrawn="1"/>
        </p:nvSpPr>
        <p:spPr>
          <a:xfrm flipH="1">
            <a:off x="-2" y="1"/>
            <a:ext cx="12206815" cy="6869113"/>
          </a:xfrm>
          <a:prstGeom prst="corner">
            <a:avLst>
              <a:gd name="adj1" fmla="val 3545"/>
              <a:gd name="adj2" fmla="val 3685"/>
            </a:avLst>
          </a:prstGeom>
          <a:solidFill>
            <a:srgbClr val="59B23F"/>
          </a:solidFill>
          <a:effectLst/>
          <a:scene3d>
            <a:camera prst="orthographicFront"/>
            <a:lightRig rig="threePt" dir="t">
              <a:rot lat="0" lon="0" rev="1200000"/>
            </a:lightRig>
          </a:scene3d>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1400">
              <a:solidFill>
                <a:srgbClr val="CCFFCC"/>
              </a:solidFill>
            </a:endParaRPr>
          </a:p>
        </p:txBody>
      </p:sp>
      <p:sp>
        <p:nvSpPr>
          <p:cNvPr id="23" name="Rectangle 22"/>
          <p:cNvSpPr/>
          <p:nvPr userDrawn="1"/>
        </p:nvSpPr>
        <p:spPr>
          <a:xfrm>
            <a:off x="755" y="-7289"/>
            <a:ext cx="12206813" cy="790575"/>
          </a:xfrm>
          <a:prstGeom prst="rect">
            <a:avLst/>
          </a:prstGeom>
          <a:solidFill>
            <a:srgbClr val="0B2F3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pic>
        <p:nvPicPr>
          <p:cNvPr id="24" name="Picture 23"/>
          <p:cNvPicPr>
            <a:picLocks noChangeAspect="1"/>
          </p:cNvPicPr>
          <p:nvPr userDrawn="1"/>
        </p:nvPicPr>
        <p:blipFill>
          <a:blip r:embed="rId2"/>
          <a:stretch>
            <a:fillRect/>
          </a:stretch>
        </p:blipFill>
        <p:spPr>
          <a:xfrm>
            <a:off x="11297267" y="23836"/>
            <a:ext cx="880533" cy="1295400"/>
          </a:xfrm>
          <a:prstGeom prst="rect">
            <a:avLst/>
          </a:prstGeom>
        </p:spPr>
      </p:pic>
      <p:pic>
        <p:nvPicPr>
          <p:cNvPr id="25" name="Picture 24"/>
          <p:cNvPicPr>
            <a:picLocks noChangeAspect="1"/>
          </p:cNvPicPr>
          <p:nvPr userDrawn="1"/>
        </p:nvPicPr>
        <p:blipFill>
          <a:blip r:embed="rId3"/>
          <a:stretch>
            <a:fillRect/>
          </a:stretch>
        </p:blipFill>
        <p:spPr>
          <a:xfrm>
            <a:off x="9056" y="5321300"/>
            <a:ext cx="1083733" cy="1536700"/>
          </a:xfrm>
          <a:prstGeom prst="rect">
            <a:avLst/>
          </a:prstGeom>
        </p:spPr>
      </p:pic>
      <p:pic>
        <p:nvPicPr>
          <p:cNvPr id="26" name="Picture 25"/>
          <p:cNvPicPr>
            <a:picLocks noChangeAspect="1"/>
          </p:cNvPicPr>
          <p:nvPr userDrawn="1"/>
        </p:nvPicPr>
        <p:blipFill>
          <a:blip r:embed="rId4"/>
          <a:stretch>
            <a:fillRect/>
          </a:stretch>
        </p:blipFill>
        <p:spPr>
          <a:xfrm>
            <a:off x="361221" y="5693840"/>
            <a:ext cx="1188812" cy="724433"/>
          </a:xfrm>
          <a:prstGeom prst="rect">
            <a:avLst/>
          </a:prstGeom>
        </p:spPr>
      </p:pic>
      <p:sp>
        <p:nvSpPr>
          <p:cNvPr id="15" name="Text Placeholder 5"/>
          <p:cNvSpPr>
            <a:spLocks noGrp="1"/>
          </p:cNvSpPr>
          <p:nvPr>
            <p:ph type="body" sz="quarter" idx="10" hasCustomPrompt="1"/>
          </p:nvPr>
        </p:nvSpPr>
        <p:spPr>
          <a:xfrm>
            <a:off x="658609" y="-16932"/>
            <a:ext cx="11160857" cy="800218"/>
          </a:xfrm>
          <a:prstGeom prst="rect">
            <a:avLst/>
          </a:prstGeom>
          <a:ln>
            <a:noFill/>
          </a:ln>
        </p:spPr>
        <p:txBody>
          <a:bodyPr>
            <a:noAutofit/>
          </a:bodyPr>
          <a:lstStyle>
            <a:lvl1pPr marL="0" indent="0">
              <a:lnSpc>
                <a:spcPct val="100000"/>
              </a:lnSpc>
              <a:buNone/>
              <a:defRPr sz="5900" b="0" i="0" baseline="0">
                <a:solidFill>
                  <a:schemeClr val="bg2"/>
                </a:solidFill>
                <a:latin typeface="Tungsten Semibold"/>
                <a:cs typeface="Tungsten Semibold"/>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(TUNGSTEN SB 59 PT)</a:t>
            </a:r>
          </a:p>
        </p:txBody>
      </p:sp>
    </p:spTree>
    <p:extLst>
      <p:ext uri="{BB962C8B-B14F-4D97-AF65-F5344CB8AC3E}">
        <p14:creationId xmlns:p14="http://schemas.microsoft.com/office/powerpoint/2010/main" val="1223428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Header + Subheader + Content">
  <p:cSld name="Header + Subheader + Content">
    <p:spTree>
      <p:nvGrpSpPr>
        <p:cNvPr id="1" name="Shape 21"/>
        <p:cNvGrpSpPr/>
        <p:nvPr/>
      </p:nvGrpSpPr>
      <p:grpSpPr>
        <a:xfrm>
          <a:off x="0" y="0"/>
          <a:ext cx="0" cy="0"/>
          <a:chOff x="0" y="0"/>
          <a:chExt cx="0" cy="0"/>
        </a:xfrm>
      </p:grpSpPr>
      <p:sp>
        <p:nvSpPr>
          <p:cNvPr id="22" name="Google Shape;22;p91"/>
          <p:cNvSpPr txBox="1">
            <a:spLocks noGrp="1"/>
          </p:cNvSpPr>
          <p:nvPr>
            <p:ph type="body" idx="1"/>
          </p:nvPr>
        </p:nvSpPr>
        <p:spPr>
          <a:xfrm>
            <a:off x="681054" y="3586334"/>
            <a:ext cx="10929485" cy="267379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480"/>
              </a:spcBef>
              <a:spcAft>
                <a:spcPts val="0"/>
              </a:spcAft>
              <a:buClr>
                <a:srgbClr val="509E2F"/>
              </a:buClr>
              <a:buSzPts val="2400"/>
              <a:buFont typeface="Merriweather Sans"/>
              <a:buChar char="&gt;"/>
              <a:defRPr sz="2400" b="0" i="0" u="none" strike="noStrike" cap="none">
                <a:solidFill>
                  <a:srgbClr val="509E2F"/>
                </a:solidFill>
                <a:latin typeface="Arial"/>
                <a:ea typeface="Arial"/>
                <a:cs typeface="Arial"/>
                <a:sym typeface="Arial"/>
              </a:defRPr>
            </a:lvl1pPr>
            <a:lvl2pPr marL="914400" marR="0" lvl="1" indent="-355600" algn="l" rtl="0">
              <a:lnSpc>
                <a:spcPct val="100000"/>
              </a:lnSpc>
              <a:spcBef>
                <a:spcPts val="400"/>
              </a:spcBef>
              <a:spcAft>
                <a:spcPts val="0"/>
              </a:spcAft>
              <a:buClr>
                <a:srgbClr val="509E2F"/>
              </a:buClr>
              <a:buSzPts val="2000"/>
              <a:buFont typeface="Arial"/>
              <a:buChar char="–"/>
              <a:defRPr sz="2000" b="0" i="0" u="none" strike="noStrike" cap="none">
                <a:solidFill>
                  <a:srgbClr val="509E2F"/>
                </a:solidFill>
                <a:latin typeface="Arial"/>
                <a:ea typeface="Arial"/>
                <a:cs typeface="Arial"/>
                <a:sym typeface="Arial"/>
              </a:defRPr>
            </a:lvl2pPr>
            <a:lvl3pPr marL="1371600" marR="0" lvl="2" indent="-342900" algn="l" rtl="0">
              <a:lnSpc>
                <a:spcPct val="100000"/>
              </a:lnSpc>
              <a:spcBef>
                <a:spcPts val="360"/>
              </a:spcBef>
              <a:spcAft>
                <a:spcPts val="0"/>
              </a:spcAft>
              <a:buClr>
                <a:srgbClr val="509E2F"/>
              </a:buClr>
              <a:buSzPts val="1800"/>
              <a:buFont typeface="Merriweather Sans"/>
              <a:buChar char="&gt;"/>
              <a:defRPr sz="1800" b="0" i="0" u="none" strike="noStrike" cap="none">
                <a:solidFill>
                  <a:srgbClr val="509E2F"/>
                </a:solidFill>
                <a:latin typeface="Arial"/>
                <a:ea typeface="Arial"/>
                <a:cs typeface="Arial"/>
                <a:sym typeface="Arial"/>
              </a:defRPr>
            </a:lvl3pPr>
            <a:lvl4pPr marL="1828800" marR="0" lvl="3" indent="-330200" algn="l" rtl="0">
              <a:lnSpc>
                <a:spcPct val="100000"/>
              </a:lnSpc>
              <a:spcBef>
                <a:spcPts val="320"/>
              </a:spcBef>
              <a:spcAft>
                <a:spcPts val="0"/>
              </a:spcAft>
              <a:buClr>
                <a:srgbClr val="509E2F"/>
              </a:buClr>
              <a:buSzPts val="1600"/>
              <a:buFont typeface="Arial"/>
              <a:buChar char="–"/>
              <a:defRPr sz="1600" b="0" i="0" u="none" strike="noStrike" cap="none">
                <a:solidFill>
                  <a:srgbClr val="509E2F"/>
                </a:solidFill>
                <a:latin typeface="Arial"/>
                <a:ea typeface="Arial"/>
                <a:cs typeface="Arial"/>
                <a:sym typeface="Arial"/>
              </a:defRPr>
            </a:lvl4pPr>
            <a:lvl5pPr marL="2286000" marR="0" lvl="4" indent="-317500" algn="l" rtl="0">
              <a:lnSpc>
                <a:spcPct val="100000"/>
              </a:lnSpc>
              <a:spcBef>
                <a:spcPts val="280"/>
              </a:spcBef>
              <a:spcAft>
                <a:spcPts val="0"/>
              </a:spcAft>
              <a:buClr>
                <a:srgbClr val="509E2F"/>
              </a:buClr>
              <a:buSzPts val="1400"/>
              <a:buFont typeface="Merriweather Sans"/>
              <a:buChar char="&gt;"/>
              <a:defRPr sz="1400" b="0" i="0" u="none" strike="noStrike" cap="none">
                <a:solidFill>
                  <a:srgbClr val="509E2F"/>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 name="Google Shape;23;p91"/>
          <p:cNvSpPr txBox="1">
            <a:spLocks noGrp="1"/>
          </p:cNvSpPr>
          <p:nvPr>
            <p:ph type="body" idx="2"/>
          </p:nvPr>
        </p:nvSpPr>
        <p:spPr>
          <a:xfrm>
            <a:off x="681053" y="2996761"/>
            <a:ext cx="10912883" cy="41117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480"/>
              </a:spcBef>
              <a:spcAft>
                <a:spcPts val="0"/>
              </a:spcAft>
              <a:buClr>
                <a:srgbClr val="509E2F"/>
              </a:buClr>
              <a:buSzPts val="2400"/>
              <a:buFont typeface="Arial"/>
              <a:buNone/>
              <a:defRPr sz="2400" b="0" i="0" u="none" strike="noStrike" cap="none">
                <a:solidFill>
                  <a:srgbClr val="509E2F"/>
                </a:solidFill>
                <a:latin typeface="Arial"/>
                <a:ea typeface="Arial"/>
                <a:cs typeface="Arial"/>
                <a:sym typeface="Arial"/>
              </a:defRPr>
            </a:lvl1pPr>
            <a:lvl2pPr marL="914400" marR="0" lvl="1" indent="-228600" algn="l" rtl="0">
              <a:lnSpc>
                <a:spcPct val="100000"/>
              </a:lnSpc>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lnSpc>
                <a:spcPct val="100000"/>
              </a:lnSpc>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lnSpc>
                <a:spcPct val="100000"/>
              </a:lnSpc>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lnSpc>
                <a:spcPct val="100000"/>
              </a:lnSpc>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 name="Google Shape;24;p91"/>
          <p:cNvSpPr txBox="1">
            <a:spLocks noGrp="1"/>
          </p:cNvSpPr>
          <p:nvPr>
            <p:ph type="body" idx="3"/>
          </p:nvPr>
        </p:nvSpPr>
        <p:spPr>
          <a:xfrm>
            <a:off x="681053" y="1790003"/>
            <a:ext cx="10912883" cy="991999"/>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600"/>
              </a:spcBef>
              <a:spcAft>
                <a:spcPts val="0"/>
              </a:spcAft>
              <a:buClr>
                <a:srgbClr val="509E2F"/>
              </a:buClr>
              <a:buSzPts val="3000"/>
              <a:buFont typeface="Arial"/>
              <a:buNone/>
              <a:defRPr sz="3000" b="0" i="0" u="none" strike="noStrike" cap="none">
                <a:solidFill>
                  <a:srgbClr val="509E2F"/>
                </a:solidFill>
                <a:latin typeface="Arial"/>
                <a:ea typeface="Arial"/>
                <a:cs typeface="Arial"/>
                <a:sym typeface="Arial"/>
              </a:defRPr>
            </a:lvl1pPr>
            <a:lvl2pPr marL="914400" marR="0" lvl="1" indent="-228600" algn="l" rtl="0">
              <a:lnSpc>
                <a:spcPct val="100000"/>
              </a:lnSpc>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lnSpc>
                <a:spcPct val="100000"/>
              </a:lnSpc>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lnSpc>
                <a:spcPct val="100000"/>
              </a:lnSpc>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lnSpc>
                <a:spcPct val="100000"/>
              </a:lnSpc>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 name="Google Shape;25;p91"/>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D88A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D88A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D88A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D88A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D88A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D88A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D88A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D88A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D88A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eader + Content">
    <p:spTree>
      <p:nvGrpSpPr>
        <p:cNvPr id="1" name=""/>
        <p:cNvGrpSpPr/>
        <p:nvPr/>
      </p:nvGrpSpPr>
      <p:grpSpPr>
        <a:xfrm>
          <a:off x="0" y="0"/>
          <a:ext cx="0" cy="0"/>
          <a:chOff x="0" y="0"/>
          <a:chExt cx="0" cy="0"/>
        </a:xfrm>
      </p:grpSpPr>
      <p:sp>
        <p:nvSpPr>
          <p:cNvPr id="6" name="Text Placeholder 9"/>
          <p:cNvSpPr>
            <a:spLocks noGrp="1"/>
          </p:cNvSpPr>
          <p:nvPr>
            <p:ph type="body" sz="quarter" idx="11" hasCustomPrompt="1"/>
          </p:nvPr>
        </p:nvSpPr>
        <p:spPr>
          <a:xfrm>
            <a:off x="879073" y="1431926"/>
            <a:ext cx="10769275" cy="4015497"/>
          </a:xfrm>
          <a:prstGeom prst="rect">
            <a:avLst/>
          </a:prstGeom>
        </p:spPr>
        <p:txBody>
          <a:bodyPr/>
          <a:lstStyle>
            <a:lvl1pPr marL="342900" indent="-342900">
              <a:buFont typeface="Lucida Grande"/>
              <a:buChar char="&gt;"/>
              <a:defRPr sz="2400" b="0" i="0" baseline="0">
                <a:solidFill>
                  <a:srgbClr val="005F83"/>
                </a:solidFill>
                <a:latin typeface="Orgon Slab Light"/>
                <a:cs typeface="Orgon Slab Light"/>
              </a:defRPr>
            </a:lvl1pPr>
            <a:lvl2pPr>
              <a:defRPr sz="2000" b="0" i="0" baseline="0">
                <a:solidFill>
                  <a:srgbClr val="005F83"/>
                </a:solidFill>
                <a:latin typeface="Orgon Slab Light"/>
                <a:cs typeface="Orgon Slab Light"/>
              </a:defRPr>
            </a:lvl2pPr>
            <a:lvl3pPr marL="1143000" indent="-228600">
              <a:buSzPct val="100000"/>
              <a:buFont typeface="Lucida Grande"/>
              <a:buChar char="&gt;"/>
              <a:defRPr sz="1800" b="0" i="0" baseline="0">
                <a:solidFill>
                  <a:srgbClr val="005F83"/>
                </a:solidFill>
                <a:latin typeface="Orgon Slab Light"/>
                <a:cs typeface="Orgon Slab Light"/>
              </a:defRPr>
            </a:lvl3pPr>
            <a:lvl4pPr>
              <a:defRPr sz="1600" b="0" i="0" baseline="0">
                <a:solidFill>
                  <a:srgbClr val="005F83"/>
                </a:solidFill>
                <a:latin typeface="Orgon Slab Light"/>
                <a:cs typeface="Orgon Slab Light"/>
              </a:defRPr>
            </a:lvl4pPr>
            <a:lvl5pPr marL="2057400" indent="-228600">
              <a:buFont typeface="Lucida Grande"/>
              <a:buChar char="&gt;"/>
              <a:defRPr sz="1400" b="0" i="0" baseline="0">
                <a:solidFill>
                  <a:srgbClr val="005F83"/>
                </a:solidFill>
                <a:latin typeface="Orgon Slab Light"/>
                <a:cs typeface="Orgon Slab Light"/>
              </a:defRPr>
            </a:lvl5pPr>
          </a:lstStyle>
          <a:p>
            <a:pPr lvl="0"/>
            <a:r>
              <a:rPr lang="en-US" dirty="0"/>
              <a:t>Bulleted content here (</a:t>
            </a:r>
            <a:r>
              <a:rPr lang="en-US" dirty="0" err="1"/>
              <a:t>Orgon</a:t>
            </a:r>
            <a:r>
              <a:rPr lang="en-US" dirty="0"/>
              <a:t> Slab Light, 24 pt.)</a:t>
            </a:r>
          </a:p>
          <a:p>
            <a:pPr lvl="1"/>
            <a:r>
              <a:rPr lang="en-US" dirty="0"/>
              <a:t>Second level (</a:t>
            </a:r>
            <a:r>
              <a:rPr lang="en-US" dirty="0" err="1"/>
              <a:t>Orgon</a:t>
            </a:r>
            <a:r>
              <a:rPr lang="en-US" dirty="0"/>
              <a:t> Slab Light, 20)</a:t>
            </a:r>
          </a:p>
          <a:p>
            <a:pPr lvl="2"/>
            <a:r>
              <a:rPr lang="en-US" dirty="0"/>
              <a:t>Third level (</a:t>
            </a:r>
            <a:r>
              <a:rPr lang="en-US" dirty="0" err="1"/>
              <a:t>Orgon</a:t>
            </a:r>
            <a:r>
              <a:rPr lang="en-US" dirty="0"/>
              <a:t> Slab Light, 18)</a:t>
            </a:r>
          </a:p>
          <a:p>
            <a:pPr lvl="3"/>
            <a:r>
              <a:rPr lang="en-US" dirty="0"/>
              <a:t>Fourth level (</a:t>
            </a:r>
            <a:r>
              <a:rPr lang="en-US" dirty="0" err="1"/>
              <a:t>Orgon</a:t>
            </a:r>
            <a:r>
              <a:rPr lang="en-US" dirty="0"/>
              <a:t> Slab Light, 16)</a:t>
            </a:r>
          </a:p>
          <a:p>
            <a:pPr lvl="4"/>
            <a:r>
              <a:rPr lang="en-US" dirty="0"/>
              <a:t>Fifth level (</a:t>
            </a:r>
            <a:r>
              <a:rPr lang="en-US" dirty="0" err="1"/>
              <a:t>Orgon</a:t>
            </a:r>
            <a:r>
              <a:rPr lang="en-US" dirty="0"/>
              <a:t> Slab Light, 14)</a:t>
            </a:r>
          </a:p>
        </p:txBody>
      </p:sp>
      <p:sp>
        <p:nvSpPr>
          <p:cNvPr id="7" name="L-Shape 6"/>
          <p:cNvSpPr/>
          <p:nvPr userDrawn="1"/>
        </p:nvSpPr>
        <p:spPr>
          <a:xfrm flipH="1">
            <a:off x="-2" y="1"/>
            <a:ext cx="12206815" cy="6869113"/>
          </a:xfrm>
          <a:prstGeom prst="corner">
            <a:avLst>
              <a:gd name="adj1" fmla="val 3545"/>
              <a:gd name="adj2" fmla="val 3685"/>
            </a:avLst>
          </a:prstGeom>
          <a:solidFill>
            <a:srgbClr val="59B23F"/>
          </a:solidFill>
          <a:effectLst/>
          <a:scene3d>
            <a:camera prst="orthographicFront"/>
            <a:lightRig rig="threePt" dir="t">
              <a:rot lat="0" lon="0" rev="1200000"/>
            </a:lightRig>
          </a:scene3d>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1400">
              <a:solidFill>
                <a:srgbClr val="CCFFCC"/>
              </a:solidFill>
            </a:endParaRPr>
          </a:p>
        </p:txBody>
      </p:sp>
      <p:sp>
        <p:nvSpPr>
          <p:cNvPr id="8" name="Rectangle 7"/>
          <p:cNvSpPr/>
          <p:nvPr userDrawn="1"/>
        </p:nvSpPr>
        <p:spPr>
          <a:xfrm>
            <a:off x="755" y="-7289"/>
            <a:ext cx="12206813" cy="790575"/>
          </a:xfrm>
          <a:prstGeom prst="rect">
            <a:avLst/>
          </a:prstGeom>
          <a:solidFill>
            <a:srgbClr val="0B2F3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pic>
        <p:nvPicPr>
          <p:cNvPr id="9" name="Picture 8"/>
          <p:cNvPicPr>
            <a:picLocks noChangeAspect="1"/>
          </p:cNvPicPr>
          <p:nvPr userDrawn="1"/>
        </p:nvPicPr>
        <p:blipFill>
          <a:blip r:embed="rId2"/>
          <a:stretch>
            <a:fillRect/>
          </a:stretch>
        </p:blipFill>
        <p:spPr>
          <a:xfrm>
            <a:off x="11297267" y="23836"/>
            <a:ext cx="880533" cy="1295400"/>
          </a:xfrm>
          <a:prstGeom prst="rect">
            <a:avLst/>
          </a:prstGeom>
        </p:spPr>
      </p:pic>
      <p:pic>
        <p:nvPicPr>
          <p:cNvPr id="10" name="Picture 9"/>
          <p:cNvPicPr>
            <a:picLocks noChangeAspect="1"/>
          </p:cNvPicPr>
          <p:nvPr userDrawn="1"/>
        </p:nvPicPr>
        <p:blipFill>
          <a:blip r:embed="rId3"/>
          <a:stretch>
            <a:fillRect/>
          </a:stretch>
        </p:blipFill>
        <p:spPr>
          <a:xfrm>
            <a:off x="9056" y="5321300"/>
            <a:ext cx="1083733" cy="1536700"/>
          </a:xfrm>
          <a:prstGeom prst="rect">
            <a:avLst/>
          </a:prstGeom>
        </p:spPr>
      </p:pic>
      <p:pic>
        <p:nvPicPr>
          <p:cNvPr id="11" name="Picture 10"/>
          <p:cNvPicPr>
            <a:picLocks noChangeAspect="1"/>
          </p:cNvPicPr>
          <p:nvPr userDrawn="1"/>
        </p:nvPicPr>
        <p:blipFill>
          <a:blip r:embed="rId4"/>
          <a:stretch>
            <a:fillRect/>
          </a:stretch>
        </p:blipFill>
        <p:spPr>
          <a:xfrm>
            <a:off x="361221" y="5693840"/>
            <a:ext cx="1188812" cy="724433"/>
          </a:xfrm>
          <a:prstGeom prst="rect">
            <a:avLst/>
          </a:prstGeom>
        </p:spPr>
      </p:pic>
      <p:sp>
        <p:nvSpPr>
          <p:cNvPr id="15" name="Text Placeholder 5"/>
          <p:cNvSpPr>
            <a:spLocks noGrp="1"/>
          </p:cNvSpPr>
          <p:nvPr>
            <p:ph type="body" sz="quarter" idx="10" hasCustomPrompt="1"/>
          </p:nvPr>
        </p:nvSpPr>
        <p:spPr>
          <a:xfrm>
            <a:off x="658609" y="-16932"/>
            <a:ext cx="11160857" cy="800218"/>
          </a:xfrm>
          <a:prstGeom prst="rect">
            <a:avLst/>
          </a:prstGeom>
          <a:ln>
            <a:noFill/>
          </a:ln>
        </p:spPr>
        <p:txBody>
          <a:bodyPr>
            <a:noAutofit/>
          </a:bodyPr>
          <a:lstStyle>
            <a:lvl1pPr marL="0" indent="0">
              <a:lnSpc>
                <a:spcPct val="100000"/>
              </a:lnSpc>
              <a:buNone/>
              <a:defRPr sz="5900" b="0" i="0" baseline="0">
                <a:solidFill>
                  <a:schemeClr val="bg2"/>
                </a:solidFill>
                <a:latin typeface="Tungsten Semibold"/>
                <a:cs typeface="Tungsten Semibold"/>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(TUNGSTEN SB 59 PT)</a:t>
            </a:r>
          </a:p>
        </p:txBody>
      </p:sp>
    </p:spTree>
    <p:extLst>
      <p:ext uri="{BB962C8B-B14F-4D97-AF65-F5344CB8AC3E}">
        <p14:creationId xmlns:p14="http://schemas.microsoft.com/office/powerpoint/2010/main" val="32767966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Header + Graphic">
    <p:spTree>
      <p:nvGrpSpPr>
        <p:cNvPr id="1" name=""/>
        <p:cNvGrpSpPr/>
        <p:nvPr/>
      </p:nvGrpSpPr>
      <p:grpSpPr>
        <a:xfrm>
          <a:off x="0" y="0"/>
          <a:ext cx="0" cy="0"/>
          <a:chOff x="0" y="0"/>
          <a:chExt cx="0" cy="0"/>
        </a:xfrm>
      </p:grpSpPr>
      <p:sp>
        <p:nvSpPr>
          <p:cNvPr id="12" name="Chart Placeholder 11"/>
          <p:cNvSpPr>
            <a:spLocks noGrp="1"/>
          </p:cNvSpPr>
          <p:nvPr>
            <p:ph type="chart" sz="quarter" idx="12" hasCustomPrompt="1"/>
          </p:nvPr>
        </p:nvSpPr>
        <p:spPr>
          <a:xfrm>
            <a:off x="1744134" y="1319236"/>
            <a:ext cx="9553133" cy="4432300"/>
          </a:xfrm>
          <a:prstGeom prst="rect">
            <a:avLst/>
          </a:prstGeom>
        </p:spPr>
        <p:txBody>
          <a:bodyPr>
            <a:normAutofit/>
          </a:bodyPr>
          <a:lstStyle>
            <a:lvl1pPr marL="0" indent="0">
              <a:buNone/>
              <a:defRPr sz="2400" b="0" i="0" baseline="0">
                <a:solidFill>
                  <a:srgbClr val="005F83"/>
                </a:solidFill>
                <a:latin typeface="Orgon Slab"/>
                <a:cs typeface="Orgon Slab"/>
              </a:defRPr>
            </a:lvl1pPr>
          </a:lstStyle>
          <a:p>
            <a:r>
              <a:rPr lang="en-US" dirty="0"/>
              <a:t>Graphic Here</a:t>
            </a:r>
          </a:p>
        </p:txBody>
      </p:sp>
      <p:sp>
        <p:nvSpPr>
          <p:cNvPr id="7" name="L-Shape 6"/>
          <p:cNvSpPr/>
          <p:nvPr userDrawn="1"/>
        </p:nvSpPr>
        <p:spPr>
          <a:xfrm flipH="1">
            <a:off x="-2" y="1"/>
            <a:ext cx="12206815" cy="6869113"/>
          </a:xfrm>
          <a:prstGeom prst="corner">
            <a:avLst>
              <a:gd name="adj1" fmla="val 3545"/>
              <a:gd name="adj2" fmla="val 3685"/>
            </a:avLst>
          </a:prstGeom>
          <a:solidFill>
            <a:srgbClr val="59B23F"/>
          </a:solidFill>
          <a:effectLst/>
          <a:scene3d>
            <a:camera prst="orthographicFront"/>
            <a:lightRig rig="threePt" dir="t">
              <a:rot lat="0" lon="0" rev="1200000"/>
            </a:lightRig>
          </a:scene3d>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1400">
              <a:solidFill>
                <a:srgbClr val="CCFFCC"/>
              </a:solidFill>
            </a:endParaRPr>
          </a:p>
        </p:txBody>
      </p:sp>
      <p:sp>
        <p:nvSpPr>
          <p:cNvPr id="8" name="Rectangle 7"/>
          <p:cNvSpPr/>
          <p:nvPr userDrawn="1"/>
        </p:nvSpPr>
        <p:spPr>
          <a:xfrm>
            <a:off x="755" y="-7289"/>
            <a:ext cx="12206813" cy="790575"/>
          </a:xfrm>
          <a:prstGeom prst="rect">
            <a:avLst/>
          </a:prstGeom>
          <a:solidFill>
            <a:srgbClr val="0B2F3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pic>
        <p:nvPicPr>
          <p:cNvPr id="9" name="Picture 8"/>
          <p:cNvPicPr>
            <a:picLocks noChangeAspect="1"/>
          </p:cNvPicPr>
          <p:nvPr userDrawn="1"/>
        </p:nvPicPr>
        <p:blipFill>
          <a:blip r:embed="rId2"/>
          <a:stretch>
            <a:fillRect/>
          </a:stretch>
        </p:blipFill>
        <p:spPr>
          <a:xfrm>
            <a:off x="11297267" y="23836"/>
            <a:ext cx="880533" cy="1295400"/>
          </a:xfrm>
          <a:prstGeom prst="rect">
            <a:avLst/>
          </a:prstGeom>
        </p:spPr>
      </p:pic>
      <p:pic>
        <p:nvPicPr>
          <p:cNvPr id="10" name="Picture 9"/>
          <p:cNvPicPr>
            <a:picLocks noChangeAspect="1"/>
          </p:cNvPicPr>
          <p:nvPr userDrawn="1"/>
        </p:nvPicPr>
        <p:blipFill>
          <a:blip r:embed="rId3"/>
          <a:stretch>
            <a:fillRect/>
          </a:stretch>
        </p:blipFill>
        <p:spPr>
          <a:xfrm>
            <a:off x="9056" y="5321300"/>
            <a:ext cx="1083733" cy="1536700"/>
          </a:xfrm>
          <a:prstGeom prst="rect">
            <a:avLst/>
          </a:prstGeom>
        </p:spPr>
      </p:pic>
      <p:pic>
        <p:nvPicPr>
          <p:cNvPr id="13" name="Picture 12"/>
          <p:cNvPicPr>
            <a:picLocks noChangeAspect="1"/>
          </p:cNvPicPr>
          <p:nvPr userDrawn="1"/>
        </p:nvPicPr>
        <p:blipFill>
          <a:blip r:embed="rId4"/>
          <a:stretch>
            <a:fillRect/>
          </a:stretch>
        </p:blipFill>
        <p:spPr>
          <a:xfrm>
            <a:off x="361221" y="5693840"/>
            <a:ext cx="1188812" cy="724433"/>
          </a:xfrm>
          <a:prstGeom prst="rect">
            <a:avLst/>
          </a:prstGeom>
        </p:spPr>
      </p:pic>
      <p:sp>
        <p:nvSpPr>
          <p:cNvPr id="16" name="Text Placeholder 5"/>
          <p:cNvSpPr>
            <a:spLocks noGrp="1"/>
          </p:cNvSpPr>
          <p:nvPr>
            <p:ph type="body" sz="quarter" idx="10" hasCustomPrompt="1"/>
          </p:nvPr>
        </p:nvSpPr>
        <p:spPr>
          <a:xfrm>
            <a:off x="658609" y="-16932"/>
            <a:ext cx="11160857" cy="800218"/>
          </a:xfrm>
          <a:prstGeom prst="rect">
            <a:avLst/>
          </a:prstGeom>
          <a:ln>
            <a:noFill/>
          </a:ln>
        </p:spPr>
        <p:txBody>
          <a:bodyPr>
            <a:noAutofit/>
          </a:bodyPr>
          <a:lstStyle>
            <a:lvl1pPr marL="0" indent="0">
              <a:lnSpc>
                <a:spcPct val="100000"/>
              </a:lnSpc>
              <a:buNone/>
              <a:defRPr sz="5900" b="0" i="0" baseline="0">
                <a:solidFill>
                  <a:schemeClr val="bg2"/>
                </a:solidFill>
                <a:latin typeface="Tungsten Semibold"/>
                <a:cs typeface="Tungsten Semibold"/>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(TUNGSTEN SB 59 PT)</a:t>
            </a:r>
          </a:p>
        </p:txBody>
      </p:sp>
    </p:spTree>
    <p:extLst>
      <p:ext uri="{BB962C8B-B14F-4D97-AF65-F5344CB8AC3E}">
        <p14:creationId xmlns:p14="http://schemas.microsoft.com/office/powerpoint/2010/main" val="42427287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Header + Graphic">
    <p:spTree>
      <p:nvGrpSpPr>
        <p:cNvPr id="1" name=""/>
        <p:cNvGrpSpPr/>
        <p:nvPr/>
      </p:nvGrpSpPr>
      <p:grpSpPr>
        <a:xfrm>
          <a:off x="0" y="0"/>
          <a:ext cx="0" cy="0"/>
          <a:chOff x="0" y="0"/>
          <a:chExt cx="0" cy="0"/>
        </a:xfrm>
      </p:grpSpPr>
      <p:sp>
        <p:nvSpPr>
          <p:cNvPr id="12" name="Chart Placeholder 11"/>
          <p:cNvSpPr>
            <a:spLocks noGrp="1"/>
          </p:cNvSpPr>
          <p:nvPr>
            <p:ph type="chart" sz="quarter" idx="12" hasCustomPrompt="1"/>
          </p:nvPr>
        </p:nvSpPr>
        <p:spPr>
          <a:xfrm>
            <a:off x="6282267" y="1319236"/>
            <a:ext cx="5015000" cy="4432300"/>
          </a:xfrm>
          <a:prstGeom prst="rect">
            <a:avLst/>
          </a:prstGeom>
        </p:spPr>
        <p:txBody>
          <a:bodyPr>
            <a:normAutofit/>
          </a:bodyPr>
          <a:lstStyle>
            <a:lvl1pPr marL="0" indent="0">
              <a:buNone/>
              <a:defRPr sz="2400" b="0" i="0" baseline="0">
                <a:solidFill>
                  <a:srgbClr val="005F83"/>
                </a:solidFill>
                <a:latin typeface="Orgon Slab"/>
                <a:cs typeface="Orgon Slab"/>
              </a:defRPr>
            </a:lvl1pPr>
          </a:lstStyle>
          <a:p>
            <a:r>
              <a:rPr lang="en-US" dirty="0"/>
              <a:t>Graphic Here</a:t>
            </a:r>
          </a:p>
        </p:txBody>
      </p:sp>
      <p:sp>
        <p:nvSpPr>
          <p:cNvPr id="7" name="L-Shape 6"/>
          <p:cNvSpPr/>
          <p:nvPr userDrawn="1"/>
        </p:nvSpPr>
        <p:spPr>
          <a:xfrm flipH="1">
            <a:off x="-2" y="1"/>
            <a:ext cx="12206815" cy="6869113"/>
          </a:xfrm>
          <a:prstGeom prst="corner">
            <a:avLst>
              <a:gd name="adj1" fmla="val 3545"/>
              <a:gd name="adj2" fmla="val 3685"/>
            </a:avLst>
          </a:prstGeom>
          <a:solidFill>
            <a:srgbClr val="59B23F"/>
          </a:solidFill>
          <a:effectLst/>
          <a:scene3d>
            <a:camera prst="orthographicFront"/>
            <a:lightRig rig="threePt" dir="t">
              <a:rot lat="0" lon="0" rev="1200000"/>
            </a:lightRig>
          </a:scene3d>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1400">
              <a:solidFill>
                <a:srgbClr val="CCFFCC"/>
              </a:solidFill>
            </a:endParaRPr>
          </a:p>
        </p:txBody>
      </p:sp>
      <p:sp>
        <p:nvSpPr>
          <p:cNvPr id="8" name="Rectangle 7"/>
          <p:cNvSpPr/>
          <p:nvPr userDrawn="1"/>
        </p:nvSpPr>
        <p:spPr>
          <a:xfrm>
            <a:off x="755" y="-7289"/>
            <a:ext cx="12206813" cy="790575"/>
          </a:xfrm>
          <a:prstGeom prst="rect">
            <a:avLst/>
          </a:prstGeom>
          <a:solidFill>
            <a:srgbClr val="0B2F3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pic>
        <p:nvPicPr>
          <p:cNvPr id="9" name="Picture 8"/>
          <p:cNvPicPr>
            <a:picLocks noChangeAspect="1"/>
          </p:cNvPicPr>
          <p:nvPr userDrawn="1"/>
        </p:nvPicPr>
        <p:blipFill>
          <a:blip r:embed="rId2"/>
          <a:stretch>
            <a:fillRect/>
          </a:stretch>
        </p:blipFill>
        <p:spPr>
          <a:xfrm>
            <a:off x="11297267" y="23836"/>
            <a:ext cx="880533" cy="1295400"/>
          </a:xfrm>
          <a:prstGeom prst="rect">
            <a:avLst/>
          </a:prstGeom>
        </p:spPr>
      </p:pic>
      <p:pic>
        <p:nvPicPr>
          <p:cNvPr id="10" name="Picture 9"/>
          <p:cNvPicPr>
            <a:picLocks noChangeAspect="1"/>
          </p:cNvPicPr>
          <p:nvPr userDrawn="1"/>
        </p:nvPicPr>
        <p:blipFill>
          <a:blip r:embed="rId3"/>
          <a:stretch>
            <a:fillRect/>
          </a:stretch>
        </p:blipFill>
        <p:spPr>
          <a:xfrm>
            <a:off x="9056" y="5321300"/>
            <a:ext cx="1083733" cy="1536700"/>
          </a:xfrm>
          <a:prstGeom prst="rect">
            <a:avLst/>
          </a:prstGeom>
        </p:spPr>
      </p:pic>
      <p:pic>
        <p:nvPicPr>
          <p:cNvPr id="13" name="Picture 12"/>
          <p:cNvPicPr>
            <a:picLocks noChangeAspect="1"/>
          </p:cNvPicPr>
          <p:nvPr userDrawn="1"/>
        </p:nvPicPr>
        <p:blipFill>
          <a:blip r:embed="rId4"/>
          <a:stretch>
            <a:fillRect/>
          </a:stretch>
        </p:blipFill>
        <p:spPr>
          <a:xfrm>
            <a:off x="361221" y="5693840"/>
            <a:ext cx="1188812" cy="724433"/>
          </a:xfrm>
          <a:prstGeom prst="rect">
            <a:avLst/>
          </a:prstGeom>
        </p:spPr>
      </p:pic>
      <p:sp>
        <p:nvSpPr>
          <p:cNvPr id="16" name="Text Placeholder 5"/>
          <p:cNvSpPr>
            <a:spLocks noGrp="1"/>
          </p:cNvSpPr>
          <p:nvPr>
            <p:ph type="body" sz="quarter" idx="10" hasCustomPrompt="1"/>
          </p:nvPr>
        </p:nvSpPr>
        <p:spPr>
          <a:xfrm>
            <a:off x="658609" y="-16932"/>
            <a:ext cx="11160857" cy="800218"/>
          </a:xfrm>
          <a:prstGeom prst="rect">
            <a:avLst/>
          </a:prstGeom>
          <a:ln>
            <a:noFill/>
          </a:ln>
        </p:spPr>
        <p:txBody>
          <a:bodyPr>
            <a:noAutofit/>
          </a:bodyPr>
          <a:lstStyle>
            <a:lvl1pPr marL="0" indent="0">
              <a:lnSpc>
                <a:spcPct val="100000"/>
              </a:lnSpc>
              <a:buNone/>
              <a:defRPr sz="5900" b="0" i="0" baseline="0">
                <a:solidFill>
                  <a:schemeClr val="bg2"/>
                </a:solidFill>
                <a:latin typeface="Tungsten Semibold"/>
                <a:cs typeface="Tungsten Semibold"/>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(TUNGSTEN SB 59 PT)</a:t>
            </a:r>
          </a:p>
        </p:txBody>
      </p:sp>
      <p:sp>
        <p:nvSpPr>
          <p:cNvPr id="11" name="Text Placeholder 9"/>
          <p:cNvSpPr>
            <a:spLocks noGrp="1"/>
          </p:cNvSpPr>
          <p:nvPr>
            <p:ph type="body" sz="quarter" idx="11" hasCustomPrompt="1"/>
          </p:nvPr>
        </p:nvSpPr>
        <p:spPr>
          <a:xfrm>
            <a:off x="879074" y="2565400"/>
            <a:ext cx="5013727" cy="2578100"/>
          </a:xfrm>
          <a:prstGeom prst="rect">
            <a:avLst/>
          </a:prstGeom>
        </p:spPr>
        <p:txBody>
          <a:bodyPr/>
          <a:lstStyle>
            <a:lvl1pPr marL="342900" indent="-342900">
              <a:buFont typeface="Lucida Grande"/>
              <a:buChar char="&gt;"/>
              <a:defRPr sz="2400" b="0" i="0" baseline="0">
                <a:solidFill>
                  <a:srgbClr val="005F83"/>
                </a:solidFill>
                <a:latin typeface="Orgon Slab ExtraLight"/>
                <a:cs typeface="Orgon Slab ExtraLight"/>
              </a:defRPr>
            </a:lvl1pPr>
            <a:lvl2pPr>
              <a:defRPr sz="2000" b="0" i="0" baseline="0">
                <a:solidFill>
                  <a:srgbClr val="005F83"/>
                </a:solidFill>
                <a:latin typeface="Orgon Slab ExtraLight"/>
                <a:cs typeface="Orgon Slab ExtraLight"/>
              </a:defRPr>
            </a:lvl2pPr>
            <a:lvl3pPr marL="1143000" indent="-228600">
              <a:buSzPct val="100000"/>
              <a:buFont typeface="Lucida Grande"/>
              <a:buChar char="&gt;"/>
              <a:defRPr sz="1800" b="0" i="0" baseline="0">
                <a:solidFill>
                  <a:srgbClr val="005F83"/>
                </a:solidFill>
                <a:latin typeface="Orgon Slab ExtraLight"/>
                <a:cs typeface="Orgon Slab ExtraLight"/>
              </a:defRPr>
            </a:lvl3pPr>
            <a:lvl4pPr>
              <a:defRPr sz="1600" b="0" i="0" baseline="0">
                <a:solidFill>
                  <a:srgbClr val="005F83"/>
                </a:solidFill>
                <a:latin typeface="Orgon Slab ExtraLight"/>
                <a:cs typeface="Orgon Slab ExtraLight"/>
              </a:defRPr>
            </a:lvl4pPr>
            <a:lvl5pPr marL="2057400" indent="-228600">
              <a:buFont typeface="Lucida Grande"/>
              <a:buChar char="&gt;"/>
              <a:defRPr sz="1400" b="0" i="0" baseline="0">
                <a:solidFill>
                  <a:srgbClr val="005F83"/>
                </a:solidFill>
                <a:latin typeface="Orgon Slab ExtraLight"/>
                <a:cs typeface="Orgon Slab ExtraLight"/>
              </a:defRPr>
            </a:lvl5pPr>
          </a:lstStyle>
          <a:p>
            <a:pPr lvl="0"/>
            <a:r>
              <a:rPr lang="en-US" dirty="0"/>
              <a:t>Content here (</a:t>
            </a:r>
            <a:r>
              <a:rPr lang="en-US" dirty="0" err="1"/>
              <a:t>Orgon</a:t>
            </a:r>
            <a:r>
              <a:rPr lang="en-US" dirty="0"/>
              <a:t> Slab </a:t>
            </a:r>
            <a:r>
              <a:rPr lang="en-US" dirty="0" err="1"/>
              <a:t>ExtraLight</a:t>
            </a:r>
            <a:r>
              <a:rPr lang="en-US" dirty="0"/>
              <a:t>, 24 pt.)</a:t>
            </a:r>
          </a:p>
          <a:p>
            <a:pPr lvl="1"/>
            <a:r>
              <a:rPr lang="en-US" dirty="0"/>
              <a:t>Second level (</a:t>
            </a:r>
            <a:r>
              <a:rPr lang="en-US" dirty="0" err="1"/>
              <a:t>Orgon</a:t>
            </a:r>
            <a:r>
              <a:rPr lang="en-US" dirty="0"/>
              <a:t> Slab </a:t>
            </a:r>
            <a:r>
              <a:rPr lang="en-US" dirty="0" err="1"/>
              <a:t>ExtraLight</a:t>
            </a:r>
            <a:r>
              <a:rPr lang="en-US" dirty="0"/>
              <a:t>, 20)</a:t>
            </a:r>
          </a:p>
          <a:p>
            <a:pPr lvl="2"/>
            <a:r>
              <a:rPr lang="en-US" dirty="0"/>
              <a:t>Third level (</a:t>
            </a:r>
            <a:r>
              <a:rPr lang="en-US" dirty="0" err="1"/>
              <a:t>Orgon</a:t>
            </a:r>
            <a:r>
              <a:rPr lang="en-US" dirty="0"/>
              <a:t> Slab </a:t>
            </a:r>
            <a:r>
              <a:rPr lang="en-US" dirty="0" err="1"/>
              <a:t>ExtraLight</a:t>
            </a:r>
            <a:r>
              <a:rPr lang="en-US" dirty="0"/>
              <a:t>, 18)</a:t>
            </a:r>
          </a:p>
        </p:txBody>
      </p:sp>
      <p:sp>
        <p:nvSpPr>
          <p:cNvPr id="14" name="Text Placeholder 5"/>
          <p:cNvSpPr>
            <a:spLocks noGrp="1"/>
          </p:cNvSpPr>
          <p:nvPr>
            <p:ph type="body" sz="quarter" idx="13" hasCustomPrompt="1"/>
          </p:nvPr>
        </p:nvSpPr>
        <p:spPr>
          <a:xfrm>
            <a:off x="895677" y="1336968"/>
            <a:ext cx="4997124" cy="1139533"/>
          </a:xfrm>
          <a:prstGeom prst="rect">
            <a:avLst/>
          </a:prstGeom>
        </p:spPr>
        <p:txBody>
          <a:bodyPr>
            <a:noAutofit/>
          </a:bodyPr>
          <a:lstStyle>
            <a:lvl1pPr marL="0" indent="0">
              <a:lnSpc>
                <a:spcPct val="90000"/>
              </a:lnSpc>
              <a:buNone/>
              <a:defRPr sz="2400" b="0" i="0" baseline="0">
                <a:solidFill>
                  <a:srgbClr val="005F83"/>
                </a:solidFill>
                <a:latin typeface="Orgon Slab Light"/>
                <a:cs typeface="Orgon Slab Light"/>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SUB-HEADER HERE (ORGON SLAB LIGHT, 24 PT.)</a:t>
            </a:r>
          </a:p>
        </p:txBody>
      </p:sp>
    </p:spTree>
    <p:extLst>
      <p:ext uri="{BB962C8B-B14F-4D97-AF65-F5344CB8AC3E}">
        <p14:creationId xmlns:p14="http://schemas.microsoft.com/office/powerpoint/2010/main" val="17996464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508F4-5379-41F5-A07C-5298D32013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F6AA1C8-E695-40CC-9D8C-ECED94E1E4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6EE6B6-CCC8-42E4-8B6D-ECF2E1AE04C0}"/>
              </a:ext>
            </a:extLst>
          </p:cNvPr>
          <p:cNvSpPr>
            <a:spLocks noGrp="1"/>
          </p:cNvSpPr>
          <p:nvPr>
            <p:ph type="dt" sz="half" idx="10"/>
          </p:nvPr>
        </p:nvSpPr>
        <p:spPr/>
        <p:txBody>
          <a:bodyPr/>
          <a:lstStyle/>
          <a:p>
            <a:fld id="{6D7D1E69-64CF-41B4-B4B1-B7E4CDEF97AD}" type="datetimeFigureOut">
              <a:rPr lang="en-US" smtClean="0"/>
              <a:t>11/10/2022</a:t>
            </a:fld>
            <a:endParaRPr lang="en-US"/>
          </a:p>
        </p:txBody>
      </p:sp>
      <p:sp>
        <p:nvSpPr>
          <p:cNvPr id="5" name="Footer Placeholder 4">
            <a:extLst>
              <a:ext uri="{FF2B5EF4-FFF2-40B4-BE49-F238E27FC236}">
                <a16:creationId xmlns:a16="http://schemas.microsoft.com/office/drawing/2014/main" id="{DBE4ECC9-6ADE-4685-AE0B-C8F2CD9744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45850C-5A6C-426B-A3E9-85B19EA0717E}"/>
              </a:ext>
            </a:extLst>
          </p:cNvPr>
          <p:cNvSpPr>
            <a:spLocks noGrp="1"/>
          </p:cNvSpPr>
          <p:nvPr>
            <p:ph type="sldNum" sz="quarter" idx="12"/>
          </p:nvPr>
        </p:nvSpPr>
        <p:spPr/>
        <p:txBody>
          <a:bodyPr/>
          <a:lstStyle/>
          <a:p>
            <a:fld id="{F69ACEC7-6E8B-40EB-8749-8B8AF6D74BA5}" type="slidenum">
              <a:rPr lang="en-US" smtClean="0"/>
              <a:t>‹#›</a:t>
            </a:fld>
            <a:endParaRPr lang="en-US"/>
          </a:p>
        </p:txBody>
      </p:sp>
    </p:spTree>
    <p:extLst>
      <p:ext uri="{BB962C8B-B14F-4D97-AF65-F5344CB8AC3E}">
        <p14:creationId xmlns:p14="http://schemas.microsoft.com/office/powerpoint/2010/main" val="1205754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83ADC-808A-4EC2-8E25-EE4C7BB7F7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9F0B7F-341A-4F90-BBC0-A859B81724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9C962B-E8CC-444E-8358-716D3D753C5F}"/>
              </a:ext>
            </a:extLst>
          </p:cNvPr>
          <p:cNvSpPr>
            <a:spLocks noGrp="1"/>
          </p:cNvSpPr>
          <p:nvPr>
            <p:ph type="dt" sz="half" idx="10"/>
          </p:nvPr>
        </p:nvSpPr>
        <p:spPr/>
        <p:txBody>
          <a:bodyPr/>
          <a:lstStyle/>
          <a:p>
            <a:fld id="{6D7D1E69-64CF-41B4-B4B1-B7E4CDEF97AD}" type="datetimeFigureOut">
              <a:rPr lang="en-US" smtClean="0"/>
              <a:t>11/10/2022</a:t>
            </a:fld>
            <a:endParaRPr lang="en-US"/>
          </a:p>
        </p:txBody>
      </p:sp>
      <p:sp>
        <p:nvSpPr>
          <p:cNvPr id="5" name="Footer Placeholder 4">
            <a:extLst>
              <a:ext uri="{FF2B5EF4-FFF2-40B4-BE49-F238E27FC236}">
                <a16:creationId xmlns:a16="http://schemas.microsoft.com/office/drawing/2014/main" id="{234EEB30-792E-4DF1-963B-5D756778A8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77F3D4-5A77-4BED-B138-E1F5F1382E0D}"/>
              </a:ext>
            </a:extLst>
          </p:cNvPr>
          <p:cNvSpPr>
            <a:spLocks noGrp="1"/>
          </p:cNvSpPr>
          <p:nvPr>
            <p:ph type="sldNum" sz="quarter" idx="12"/>
          </p:nvPr>
        </p:nvSpPr>
        <p:spPr/>
        <p:txBody>
          <a:bodyPr/>
          <a:lstStyle/>
          <a:p>
            <a:fld id="{F69ACEC7-6E8B-40EB-8749-8B8AF6D74BA5}" type="slidenum">
              <a:rPr lang="en-US" smtClean="0"/>
              <a:t>‹#›</a:t>
            </a:fld>
            <a:endParaRPr lang="en-US"/>
          </a:p>
        </p:txBody>
      </p:sp>
    </p:spTree>
    <p:extLst>
      <p:ext uri="{BB962C8B-B14F-4D97-AF65-F5344CB8AC3E}">
        <p14:creationId xmlns:p14="http://schemas.microsoft.com/office/powerpoint/2010/main" val="13832189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28604-97B2-428F-9745-064D31FD3F2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D76FCD9-C10F-4C59-98AC-179A052CEF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4C826C7-86D4-4FE8-9D6B-EFFD99D8D876}"/>
              </a:ext>
            </a:extLst>
          </p:cNvPr>
          <p:cNvSpPr>
            <a:spLocks noGrp="1"/>
          </p:cNvSpPr>
          <p:nvPr>
            <p:ph type="dt" sz="half" idx="10"/>
          </p:nvPr>
        </p:nvSpPr>
        <p:spPr/>
        <p:txBody>
          <a:bodyPr/>
          <a:lstStyle/>
          <a:p>
            <a:fld id="{6D7D1E69-64CF-41B4-B4B1-B7E4CDEF97AD}" type="datetimeFigureOut">
              <a:rPr lang="en-US" smtClean="0"/>
              <a:t>11/10/2022</a:t>
            </a:fld>
            <a:endParaRPr lang="en-US"/>
          </a:p>
        </p:txBody>
      </p:sp>
      <p:sp>
        <p:nvSpPr>
          <p:cNvPr id="5" name="Footer Placeholder 4">
            <a:extLst>
              <a:ext uri="{FF2B5EF4-FFF2-40B4-BE49-F238E27FC236}">
                <a16:creationId xmlns:a16="http://schemas.microsoft.com/office/drawing/2014/main" id="{E41EDF82-C335-4BA0-B5F8-0FA35297CB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91E7BD-32D2-434B-BD3D-F41C0CB13082}"/>
              </a:ext>
            </a:extLst>
          </p:cNvPr>
          <p:cNvSpPr>
            <a:spLocks noGrp="1"/>
          </p:cNvSpPr>
          <p:nvPr>
            <p:ph type="sldNum" sz="quarter" idx="12"/>
          </p:nvPr>
        </p:nvSpPr>
        <p:spPr/>
        <p:txBody>
          <a:bodyPr/>
          <a:lstStyle/>
          <a:p>
            <a:fld id="{F69ACEC7-6E8B-40EB-8749-8B8AF6D74BA5}" type="slidenum">
              <a:rPr lang="en-US" smtClean="0"/>
              <a:t>‹#›</a:t>
            </a:fld>
            <a:endParaRPr lang="en-US"/>
          </a:p>
        </p:txBody>
      </p:sp>
    </p:spTree>
    <p:extLst>
      <p:ext uri="{BB962C8B-B14F-4D97-AF65-F5344CB8AC3E}">
        <p14:creationId xmlns:p14="http://schemas.microsoft.com/office/powerpoint/2010/main" val="35544835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0E10F-3DE1-4CC6-A29B-29793BEBAB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65D33D-BF8B-43FB-BD39-D714E46342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8BC5513-F408-4D3E-A06E-E5E04DC1B97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4FECC51-52E0-4796-A66F-FE32AE950D17}"/>
              </a:ext>
            </a:extLst>
          </p:cNvPr>
          <p:cNvSpPr>
            <a:spLocks noGrp="1"/>
          </p:cNvSpPr>
          <p:nvPr>
            <p:ph type="dt" sz="half" idx="10"/>
          </p:nvPr>
        </p:nvSpPr>
        <p:spPr/>
        <p:txBody>
          <a:bodyPr/>
          <a:lstStyle/>
          <a:p>
            <a:fld id="{6D7D1E69-64CF-41B4-B4B1-B7E4CDEF97AD}" type="datetimeFigureOut">
              <a:rPr lang="en-US" smtClean="0"/>
              <a:t>11/10/2022</a:t>
            </a:fld>
            <a:endParaRPr lang="en-US"/>
          </a:p>
        </p:txBody>
      </p:sp>
      <p:sp>
        <p:nvSpPr>
          <p:cNvPr id="6" name="Footer Placeholder 5">
            <a:extLst>
              <a:ext uri="{FF2B5EF4-FFF2-40B4-BE49-F238E27FC236}">
                <a16:creationId xmlns:a16="http://schemas.microsoft.com/office/drawing/2014/main" id="{95FA0EDB-950D-423D-9CF1-577D73F3AB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2657C7-C722-48EF-B2D6-5F2B601DDB74}"/>
              </a:ext>
            </a:extLst>
          </p:cNvPr>
          <p:cNvSpPr>
            <a:spLocks noGrp="1"/>
          </p:cNvSpPr>
          <p:nvPr>
            <p:ph type="sldNum" sz="quarter" idx="12"/>
          </p:nvPr>
        </p:nvSpPr>
        <p:spPr/>
        <p:txBody>
          <a:bodyPr/>
          <a:lstStyle/>
          <a:p>
            <a:fld id="{F69ACEC7-6E8B-40EB-8749-8B8AF6D74BA5}" type="slidenum">
              <a:rPr lang="en-US" smtClean="0"/>
              <a:t>‹#›</a:t>
            </a:fld>
            <a:endParaRPr lang="en-US"/>
          </a:p>
        </p:txBody>
      </p:sp>
    </p:spTree>
    <p:extLst>
      <p:ext uri="{BB962C8B-B14F-4D97-AF65-F5344CB8AC3E}">
        <p14:creationId xmlns:p14="http://schemas.microsoft.com/office/powerpoint/2010/main" val="4471649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A291C-755D-4249-B451-03FC1EE32E6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9D067F4-389C-4EFC-8D10-2BD4ACC243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8DC52D-F3AF-49E0-A72A-5B3F932A470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11CC465-DB74-4EC0-A056-62F73ED49E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06E6341-8CA3-4461-99D2-51ECB562686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64E5D3-7125-49DF-B442-3E1DFAD6ACC7}"/>
              </a:ext>
            </a:extLst>
          </p:cNvPr>
          <p:cNvSpPr>
            <a:spLocks noGrp="1"/>
          </p:cNvSpPr>
          <p:nvPr>
            <p:ph type="dt" sz="half" idx="10"/>
          </p:nvPr>
        </p:nvSpPr>
        <p:spPr/>
        <p:txBody>
          <a:bodyPr/>
          <a:lstStyle/>
          <a:p>
            <a:fld id="{6D7D1E69-64CF-41B4-B4B1-B7E4CDEF97AD}" type="datetimeFigureOut">
              <a:rPr lang="en-US" smtClean="0"/>
              <a:t>11/10/2022</a:t>
            </a:fld>
            <a:endParaRPr lang="en-US"/>
          </a:p>
        </p:txBody>
      </p:sp>
      <p:sp>
        <p:nvSpPr>
          <p:cNvPr id="8" name="Footer Placeholder 7">
            <a:extLst>
              <a:ext uri="{FF2B5EF4-FFF2-40B4-BE49-F238E27FC236}">
                <a16:creationId xmlns:a16="http://schemas.microsoft.com/office/drawing/2014/main" id="{A082252A-074F-4465-87F5-63EC4DBC3D1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294AFF0-602B-45B3-87A7-CC0BA8C96C36}"/>
              </a:ext>
            </a:extLst>
          </p:cNvPr>
          <p:cNvSpPr>
            <a:spLocks noGrp="1"/>
          </p:cNvSpPr>
          <p:nvPr>
            <p:ph type="sldNum" sz="quarter" idx="12"/>
          </p:nvPr>
        </p:nvSpPr>
        <p:spPr/>
        <p:txBody>
          <a:bodyPr/>
          <a:lstStyle/>
          <a:p>
            <a:fld id="{F69ACEC7-6E8B-40EB-8749-8B8AF6D74BA5}" type="slidenum">
              <a:rPr lang="en-US" smtClean="0"/>
              <a:t>‹#›</a:t>
            </a:fld>
            <a:endParaRPr lang="en-US"/>
          </a:p>
        </p:txBody>
      </p:sp>
    </p:spTree>
    <p:extLst>
      <p:ext uri="{BB962C8B-B14F-4D97-AF65-F5344CB8AC3E}">
        <p14:creationId xmlns:p14="http://schemas.microsoft.com/office/powerpoint/2010/main" val="20226502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13CBD-9C59-43A6-A356-82DE1B6EA3B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01D9A9-CEB4-4FBA-9E8D-4D6CE2157642}"/>
              </a:ext>
            </a:extLst>
          </p:cNvPr>
          <p:cNvSpPr>
            <a:spLocks noGrp="1"/>
          </p:cNvSpPr>
          <p:nvPr>
            <p:ph type="dt" sz="half" idx="10"/>
          </p:nvPr>
        </p:nvSpPr>
        <p:spPr/>
        <p:txBody>
          <a:bodyPr/>
          <a:lstStyle/>
          <a:p>
            <a:fld id="{6D7D1E69-64CF-41B4-B4B1-B7E4CDEF97AD}" type="datetimeFigureOut">
              <a:rPr lang="en-US" smtClean="0"/>
              <a:t>11/10/2022</a:t>
            </a:fld>
            <a:endParaRPr lang="en-US"/>
          </a:p>
        </p:txBody>
      </p:sp>
      <p:sp>
        <p:nvSpPr>
          <p:cNvPr id="4" name="Footer Placeholder 3">
            <a:extLst>
              <a:ext uri="{FF2B5EF4-FFF2-40B4-BE49-F238E27FC236}">
                <a16:creationId xmlns:a16="http://schemas.microsoft.com/office/drawing/2014/main" id="{0E8E9F1B-72F5-4FB7-9770-9CC9B860431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4FC0B6B-574A-46D8-970E-51F66C8F9CF0}"/>
              </a:ext>
            </a:extLst>
          </p:cNvPr>
          <p:cNvSpPr>
            <a:spLocks noGrp="1"/>
          </p:cNvSpPr>
          <p:nvPr>
            <p:ph type="sldNum" sz="quarter" idx="12"/>
          </p:nvPr>
        </p:nvSpPr>
        <p:spPr/>
        <p:txBody>
          <a:bodyPr/>
          <a:lstStyle/>
          <a:p>
            <a:fld id="{F69ACEC7-6E8B-40EB-8749-8B8AF6D74BA5}" type="slidenum">
              <a:rPr lang="en-US" smtClean="0"/>
              <a:t>‹#›</a:t>
            </a:fld>
            <a:endParaRPr lang="en-US"/>
          </a:p>
        </p:txBody>
      </p:sp>
    </p:spTree>
    <p:extLst>
      <p:ext uri="{BB962C8B-B14F-4D97-AF65-F5344CB8AC3E}">
        <p14:creationId xmlns:p14="http://schemas.microsoft.com/office/powerpoint/2010/main" val="15243090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69AF26-8923-4B3A-B6F8-88A6346CB3D3}"/>
              </a:ext>
            </a:extLst>
          </p:cNvPr>
          <p:cNvSpPr>
            <a:spLocks noGrp="1"/>
          </p:cNvSpPr>
          <p:nvPr>
            <p:ph type="dt" sz="half" idx="10"/>
          </p:nvPr>
        </p:nvSpPr>
        <p:spPr/>
        <p:txBody>
          <a:bodyPr/>
          <a:lstStyle/>
          <a:p>
            <a:fld id="{6D7D1E69-64CF-41B4-B4B1-B7E4CDEF97AD}" type="datetimeFigureOut">
              <a:rPr lang="en-US" smtClean="0"/>
              <a:t>11/10/2022</a:t>
            </a:fld>
            <a:endParaRPr lang="en-US"/>
          </a:p>
        </p:txBody>
      </p:sp>
      <p:sp>
        <p:nvSpPr>
          <p:cNvPr id="3" name="Footer Placeholder 2">
            <a:extLst>
              <a:ext uri="{FF2B5EF4-FFF2-40B4-BE49-F238E27FC236}">
                <a16:creationId xmlns:a16="http://schemas.microsoft.com/office/drawing/2014/main" id="{7AD9093F-6332-4DAA-B0D8-093243F3BB4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D54370-C2B2-41E8-8FBA-5068BB7D934D}"/>
              </a:ext>
            </a:extLst>
          </p:cNvPr>
          <p:cNvSpPr>
            <a:spLocks noGrp="1"/>
          </p:cNvSpPr>
          <p:nvPr>
            <p:ph type="sldNum" sz="quarter" idx="12"/>
          </p:nvPr>
        </p:nvSpPr>
        <p:spPr/>
        <p:txBody>
          <a:bodyPr/>
          <a:lstStyle/>
          <a:p>
            <a:fld id="{F69ACEC7-6E8B-40EB-8749-8B8AF6D74BA5}" type="slidenum">
              <a:rPr lang="en-US" smtClean="0"/>
              <a:t>‹#›</a:t>
            </a:fld>
            <a:endParaRPr lang="en-US"/>
          </a:p>
        </p:txBody>
      </p:sp>
    </p:spTree>
    <p:extLst>
      <p:ext uri="{BB962C8B-B14F-4D97-AF65-F5344CB8AC3E}">
        <p14:creationId xmlns:p14="http://schemas.microsoft.com/office/powerpoint/2010/main" val="3575804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6"/>
        <p:cNvGrpSpPr/>
        <p:nvPr/>
      </p:nvGrpSpPr>
      <p:grpSpPr>
        <a:xfrm>
          <a:off x="0" y="0"/>
          <a:ext cx="0" cy="0"/>
          <a:chOff x="0" y="0"/>
          <a:chExt cx="0" cy="0"/>
        </a:xfrm>
      </p:grpSpPr>
      <p:sp>
        <p:nvSpPr>
          <p:cNvPr id="27" name="Google Shape;27;p92"/>
          <p:cNvSpPr txBox="1">
            <a:spLocks noGrp="1"/>
          </p:cNvSpPr>
          <p:nvPr>
            <p:ph type="body" idx="1"/>
          </p:nvPr>
        </p:nvSpPr>
        <p:spPr>
          <a:xfrm>
            <a:off x="895676" y="2046061"/>
            <a:ext cx="9296400" cy="2641756"/>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1000"/>
              </a:spcBef>
              <a:spcAft>
                <a:spcPts val="0"/>
              </a:spcAft>
              <a:buClr>
                <a:srgbClr val="509E2F"/>
              </a:buClr>
              <a:buSzPts val="5000"/>
              <a:buFont typeface="Arial"/>
              <a:buNone/>
              <a:defRPr sz="5000" b="0" i="0" u="none" strike="noStrike" cap="none">
                <a:solidFill>
                  <a:srgbClr val="509E2F"/>
                </a:solidFill>
                <a:latin typeface="Arial"/>
                <a:ea typeface="Arial"/>
                <a:cs typeface="Arial"/>
                <a:sym typeface="Arial"/>
              </a:defRPr>
            </a:lvl1pPr>
            <a:lvl2pPr marL="914400" marR="0" lvl="1" indent="-228600" algn="l" rtl="0">
              <a:lnSpc>
                <a:spcPct val="100000"/>
              </a:lnSpc>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lnSpc>
                <a:spcPct val="100000"/>
              </a:lnSpc>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lnSpc>
                <a:spcPct val="100000"/>
              </a:lnSpc>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lnSpc>
                <a:spcPct val="100000"/>
              </a:lnSpc>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8" name="Google Shape;28;p92"/>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D88A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D88A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D88A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D88A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D88A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D88A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D88A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D88A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D88A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FC0FC-006A-43C6-86FB-6346A60547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E815264-69F2-4710-BB1C-5FDCD6D139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97BFCA-AC25-4BA9-B340-8B2A474B4A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F59C8E-9116-47A3-95D1-A2966E0B2948}"/>
              </a:ext>
            </a:extLst>
          </p:cNvPr>
          <p:cNvSpPr>
            <a:spLocks noGrp="1"/>
          </p:cNvSpPr>
          <p:nvPr>
            <p:ph type="dt" sz="half" idx="10"/>
          </p:nvPr>
        </p:nvSpPr>
        <p:spPr/>
        <p:txBody>
          <a:bodyPr/>
          <a:lstStyle/>
          <a:p>
            <a:fld id="{6D7D1E69-64CF-41B4-B4B1-B7E4CDEF97AD}" type="datetimeFigureOut">
              <a:rPr lang="en-US" smtClean="0"/>
              <a:t>11/10/2022</a:t>
            </a:fld>
            <a:endParaRPr lang="en-US"/>
          </a:p>
        </p:txBody>
      </p:sp>
      <p:sp>
        <p:nvSpPr>
          <p:cNvPr id="6" name="Footer Placeholder 5">
            <a:extLst>
              <a:ext uri="{FF2B5EF4-FFF2-40B4-BE49-F238E27FC236}">
                <a16:creationId xmlns:a16="http://schemas.microsoft.com/office/drawing/2014/main" id="{FF57BC26-A7BA-4C9E-8312-C587E1678C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E4EF71-8FCE-484B-8F81-B962CDCCD727}"/>
              </a:ext>
            </a:extLst>
          </p:cNvPr>
          <p:cNvSpPr>
            <a:spLocks noGrp="1"/>
          </p:cNvSpPr>
          <p:nvPr>
            <p:ph type="sldNum" sz="quarter" idx="12"/>
          </p:nvPr>
        </p:nvSpPr>
        <p:spPr/>
        <p:txBody>
          <a:bodyPr/>
          <a:lstStyle/>
          <a:p>
            <a:fld id="{F69ACEC7-6E8B-40EB-8749-8B8AF6D74BA5}" type="slidenum">
              <a:rPr lang="en-US" smtClean="0"/>
              <a:t>‹#›</a:t>
            </a:fld>
            <a:endParaRPr lang="en-US"/>
          </a:p>
        </p:txBody>
      </p:sp>
    </p:spTree>
    <p:extLst>
      <p:ext uri="{BB962C8B-B14F-4D97-AF65-F5344CB8AC3E}">
        <p14:creationId xmlns:p14="http://schemas.microsoft.com/office/powerpoint/2010/main" val="39031829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15CED-0547-4E7E-93F5-1FDE5292B2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E3AF98A-D351-4448-80DA-8A9A66C7D6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9F5EF09-25A3-471D-A8E1-2E833AE178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75EDBD-EB35-4F48-9010-C7177D0AA679}"/>
              </a:ext>
            </a:extLst>
          </p:cNvPr>
          <p:cNvSpPr>
            <a:spLocks noGrp="1"/>
          </p:cNvSpPr>
          <p:nvPr>
            <p:ph type="dt" sz="half" idx="10"/>
          </p:nvPr>
        </p:nvSpPr>
        <p:spPr/>
        <p:txBody>
          <a:bodyPr/>
          <a:lstStyle/>
          <a:p>
            <a:fld id="{6D7D1E69-64CF-41B4-B4B1-B7E4CDEF97AD}" type="datetimeFigureOut">
              <a:rPr lang="en-US" smtClean="0"/>
              <a:t>11/10/2022</a:t>
            </a:fld>
            <a:endParaRPr lang="en-US"/>
          </a:p>
        </p:txBody>
      </p:sp>
      <p:sp>
        <p:nvSpPr>
          <p:cNvPr id="6" name="Footer Placeholder 5">
            <a:extLst>
              <a:ext uri="{FF2B5EF4-FFF2-40B4-BE49-F238E27FC236}">
                <a16:creationId xmlns:a16="http://schemas.microsoft.com/office/drawing/2014/main" id="{28991BB6-AEE4-437D-8079-7BE8A47AC6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C45688-1413-4349-A25C-6DC813610FA2}"/>
              </a:ext>
            </a:extLst>
          </p:cNvPr>
          <p:cNvSpPr>
            <a:spLocks noGrp="1"/>
          </p:cNvSpPr>
          <p:nvPr>
            <p:ph type="sldNum" sz="quarter" idx="12"/>
          </p:nvPr>
        </p:nvSpPr>
        <p:spPr/>
        <p:txBody>
          <a:bodyPr/>
          <a:lstStyle/>
          <a:p>
            <a:fld id="{F69ACEC7-6E8B-40EB-8749-8B8AF6D74BA5}" type="slidenum">
              <a:rPr lang="en-US" smtClean="0"/>
              <a:t>‹#›</a:t>
            </a:fld>
            <a:endParaRPr lang="en-US"/>
          </a:p>
        </p:txBody>
      </p:sp>
    </p:spTree>
    <p:extLst>
      <p:ext uri="{BB962C8B-B14F-4D97-AF65-F5344CB8AC3E}">
        <p14:creationId xmlns:p14="http://schemas.microsoft.com/office/powerpoint/2010/main" val="39977817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919C9-1C1D-4B35-B2E2-4154A0C2B00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D786D7-F9DE-4C99-B03C-463FD5DF25C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6253A4-CE7D-46C3-93BB-94DDF41E27A3}"/>
              </a:ext>
            </a:extLst>
          </p:cNvPr>
          <p:cNvSpPr>
            <a:spLocks noGrp="1"/>
          </p:cNvSpPr>
          <p:nvPr>
            <p:ph type="dt" sz="half" idx="10"/>
          </p:nvPr>
        </p:nvSpPr>
        <p:spPr/>
        <p:txBody>
          <a:bodyPr/>
          <a:lstStyle/>
          <a:p>
            <a:fld id="{6D7D1E69-64CF-41B4-B4B1-B7E4CDEF97AD}" type="datetimeFigureOut">
              <a:rPr lang="en-US" smtClean="0"/>
              <a:t>11/10/2022</a:t>
            </a:fld>
            <a:endParaRPr lang="en-US"/>
          </a:p>
        </p:txBody>
      </p:sp>
      <p:sp>
        <p:nvSpPr>
          <p:cNvPr id="5" name="Footer Placeholder 4">
            <a:extLst>
              <a:ext uri="{FF2B5EF4-FFF2-40B4-BE49-F238E27FC236}">
                <a16:creationId xmlns:a16="http://schemas.microsoft.com/office/drawing/2014/main" id="{FD395FBF-71DB-47D3-AB8E-D37EC60A0A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9B6084-2B4A-4CE9-8BD4-0D536B1CC730}"/>
              </a:ext>
            </a:extLst>
          </p:cNvPr>
          <p:cNvSpPr>
            <a:spLocks noGrp="1"/>
          </p:cNvSpPr>
          <p:nvPr>
            <p:ph type="sldNum" sz="quarter" idx="12"/>
          </p:nvPr>
        </p:nvSpPr>
        <p:spPr/>
        <p:txBody>
          <a:bodyPr/>
          <a:lstStyle/>
          <a:p>
            <a:fld id="{F69ACEC7-6E8B-40EB-8749-8B8AF6D74BA5}" type="slidenum">
              <a:rPr lang="en-US" smtClean="0"/>
              <a:t>‹#›</a:t>
            </a:fld>
            <a:endParaRPr lang="en-US"/>
          </a:p>
        </p:txBody>
      </p:sp>
    </p:spTree>
    <p:extLst>
      <p:ext uri="{BB962C8B-B14F-4D97-AF65-F5344CB8AC3E}">
        <p14:creationId xmlns:p14="http://schemas.microsoft.com/office/powerpoint/2010/main" val="39808722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3E9A3D-8A8C-4AF2-84C5-82B56DEB709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953FB5-AB7A-4212-A06C-5321718649C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D9AD76-7B71-413F-99C2-7612502EAED3}"/>
              </a:ext>
            </a:extLst>
          </p:cNvPr>
          <p:cNvSpPr>
            <a:spLocks noGrp="1"/>
          </p:cNvSpPr>
          <p:nvPr>
            <p:ph type="dt" sz="half" idx="10"/>
          </p:nvPr>
        </p:nvSpPr>
        <p:spPr/>
        <p:txBody>
          <a:bodyPr/>
          <a:lstStyle/>
          <a:p>
            <a:fld id="{6D7D1E69-64CF-41B4-B4B1-B7E4CDEF97AD}" type="datetimeFigureOut">
              <a:rPr lang="en-US" smtClean="0"/>
              <a:t>11/10/2022</a:t>
            </a:fld>
            <a:endParaRPr lang="en-US"/>
          </a:p>
        </p:txBody>
      </p:sp>
      <p:sp>
        <p:nvSpPr>
          <p:cNvPr id="5" name="Footer Placeholder 4">
            <a:extLst>
              <a:ext uri="{FF2B5EF4-FFF2-40B4-BE49-F238E27FC236}">
                <a16:creationId xmlns:a16="http://schemas.microsoft.com/office/drawing/2014/main" id="{978895B5-E2CC-41A2-BFD4-7EA9F52798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3B4E2A-1D69-4C14-B71E-BF992AA46C6C}"/>
              </a:ext>
            </a:extLst>
          </p:cNvPr>
          <p:cNvSpPr>
            <a:spLocks noGrp="1"/>
          </p:cNvSpPr>
          <p:nvPr>
            <p:ph type="sldNum" sz="quarter" idx="12"/>
          </p:nvPr>
        </p:nvSpPr>
        <p:spPr/>
        <p:txBody>
          <a:bodyPr/>
          <a:lstStyle/>
          <a:p>
            <a:fld id="{F69ACEC7-6E8B-40EB-8749-8B8AF6D74BA5}" type="slidenum">
              <a:rPr lang="en-US" smtClean="0"/>
              <a:t>‹#›</a:t>
            </a:fld>
            <a:endParaRPr lang="en-US"/>
          </a:p>
        </p:txBody>
      </p:sp>
    </p:spTree>
    <p:extLst>
      <p:ext uri="{BB962C8B-B14F-4D97-AF65-F5344CB8AC3E}">
        <p14:creationId xmlns:p14="http://schemas.microsoft.com/office/powerpoint/2010/main" val="1759442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Header + Graphic">
  <p:cSld name="Header + Graphic">
    <p:spTree>
      <p:nvGrpSpPr>
        <p:cNvPr id="1" name="Shape 29"/>
        <p:cNvGrpSpPr/>
        <p:nvPr/>
      </p:nvGrpSpPr>
      <p:grpSpPr>
        <a:xfrm>
          <a:off x="0" y="0"/>
          <a:ext cx="0" cy="0"/>
          <a:chOff x="0" y="0"/>
          <a:chExt cx="0" cy="0"/>
        </a:xfrm>
      </p:grpSpPr>
      <p:sp>
        <p:nvSpPr>
          <p:cNvPr id="30" name="Google Shape;30;p64"/>
          <p:cNvSpPr>
            <a:spLocks noGrp="1"/>
          </p:cNvSpPr>
          <p:nvPr>
            <p:ph type="chart" idx="2"/>
          </p:nvPr>
        </p:nvSpPr>
        <p:spPr>
          <a:xfrm>
            <a:off x="681054" y="3042960"/>
            <a:ext cx="10695516" cy="3416457"/>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480"/>
              </a:spcBef>
              <a:spcAft>
                <a:spcPts val="0"/>
              </a:spcAft>
              <a:buClr>
                <a:srgbClr val="509E2F"/>
              </a:buClr>
              <a:buSzPts val="2400"/>
              <a:buFont typeface="Arial"/>
              <a:buNone/>
              <a:defRPr sz="2400" b="0" i="0" u="none" strike="noStrike" cap="none">
                <a:solidFill>
                  <a:srgbClr val="509E2F"/>
                </a:solidFill>
                <a:latin typeface="Arial"/>
                <a:ea typeface="Arial"/>
                <a:cs typeface="Arial"/>
                <a:sym typeface="Arial"/>
              </a:defRPr>
            </a:lvl1pPr>
            <a:lvl2pPr marR="0" lvl="1"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 name="Google Shape;31;p64"/>
          <p:cNvSpPr txBox="1">
            <a:spLocks noGrp="1"/>
          </p:cNvSpPr>
          <p:nvPr>
            <p:ph type="body" idx="1"/>
          </p:nvPr>
        </p:nvSpPr>
        <p:spPr>
          <a:xfrm>
            <a:off x="681053" y="1790003"/>
            <a:ext cx="10912883" cy="991999"/>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600"/>
              </a:spcBef>
              <a:spcAft>
                <a:spcPts val="0"/>
              </a:spcAft>
              <a:buClr>
                <a:srgbClr val="509E2F"/>
              </a:buClr>
              <a:buSzPts val="3000"/>
              <a:buFont typeface="Arial"/>
              <a:buNone/>
              <a:defRPr sz="3000" b="0" i="0" u="none" strike="noStrike" cap="none">
                <a:solidFill>
                  <a:srgbClr val="509E2F"/>
                </a:solidFill>
                <a:latin typeface="Arial"/>
                <a:ea typeface="Arial"/>
                <a:cs typeface="Arial"/>
                <a:sym typeface="Arial"/>
              </a:defRPr>
            </a:lvl1pPr>
            <a:lvl2pPr marL="914400" marR="0" lvl="1" indent="-228600" algn="l" rtl="0">
              <a:lnSpc>
                <a:spcPct val="100000"/>
              </a:lnSpc>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lnSpc>
                <a:spcPct val="100000"/>
              </a:lnSpc>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lnSpc>
                <a:spcPct val="100000"/>
              </a:lnSpc>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lnSpc>
                <a:spcPct val="100000"/>
              </a:lnSpc>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 name="Google Shape;32;p64"/>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D88A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D88A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D88A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D88A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D88A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D88A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D88A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D88A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D88A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ext Placeholder 5"/>
          <p:cNvSpPr>
            <a:spLocks noGrp="1"/>
          </p:cNvSpPr>
          <p:nvPr>
            <p:ph type="body" sz="quarter" idx="10" hasCustomPrompt="1"/>
          </p:nvPr>
        </p:nvSpPr>
        <p:spPr>
          <a:xfrm>
            <a:off x="895676" y="1894009"/>
            <a:ext cx="9296400" cy="2641756"/>
          </a:xfrm>
          <a:prstGeom prst="rect">
            <a:avLst/>
          </a:prstGeom>
        </p:spPr>
        <p:txBody>
          <a:bodyPr>
            <a:normAutofit/>
          </a:bodyPr>
          <a:lstStyle>
            <a:lvl1pPr marL="0" indent="0">
              <a:lnSpc>
                <a:spcPct val="100000"/>
              </a:lnSpc>
              <a:buNone/>
              <a:defRPr sz="5000" b="0" i="0" baseline="0">
                <a:solidFill>
                  <a:srgbClr val="003B49"/>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TITLE HERE</a:t>
            </a:r>
          </a:p>
          <a:p>
            <a:pPr lvl="0"/>
            <a:r>
              <a:rPr lang="en-US" dirty="0"/>
              <a:t>ORGON SLAB MEDIUM, 50 PT. </a:t>
            </a:r>
          </a:p>
        </p:txBody>
      </p:sp>
      <p:pic>
        <p:nvPicPr>
          <p:cNvPr id="10" name="Picture 9"/>
          <p:cNvPicPr>
            <a:picLocks noChangeAspect="1"/>
          </p:cNvPicPr>
          <p:nvPr userDrawn="1"/>
        </p:nvPicPr>
        <p:blipFill>
          <a:blip r:embed="rId2"/>
          <a:stretch>
            <a:fillRect/>
          </a:stretch>
        </p:blipFill>
        <p:spPr>
          <a:xfrm>
            <a:off x="10192076" y="5522384"/>
            <a:ext cx="1799288" cy="1091480"/>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403" y="-202684"/>
            <a:ext cx="12456737" cy="467127"/>
          </a:xfrm>
          <a:prstGeom prst="rect">
            <a:avLst/>
          </a:prstGeom>
        </p:spPr>
      </p:pic>
      <p:sp>
        <p:nvSpPr>
          <p:cNvPr id="3" name="Slide Number Placeholder 2"/>
          <p:cNvSpPr>
            <a:spLocks noGrp="1"/>
          </p:cNvSpPr>
          <p:nvPr>
            <p:ph type="sldNum" sz="quarter" idx="11"/>
          </p:nvPr>
        </p:nvSpPr>
        <p:spPr/>
        <p:txBody>
          <a:bodyPr/>
          <a:lstStyle/>
          <a:p>
            <a:fld id="{7E03178D-84EE-4CB8-A279-6A93DE17BCD8}" type="slidenum">
              <a:rPr lang="en-US" smtClean="0"/>
              <a:t>‹#›</a:t>
            </a:fld>
            <a:endParaRPr lang="en-US"/>
          </a:p>
        </p:txBody>
      </p:sp>
    </p:spTree>
    <p:extLst>
      <p:ext uri="{BB962C8B-B14F-4D97-AF65-F5344CB8AC3E}">
        <p14:creationId xmlns:p14="http://schemas.microsoft.com/office/powerpoint/2010/main" val="3696409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er + Subheader + Content">
    <p:spTree>
      <p:nvGrpSpPr>
        <p:cNvPr id="1" name=""/>
        <p:cNvGrpSpPr/>
        <p:nvPr/>
      </p:nvGrpSpPr>
      <p:grpSpPr>
        <a:xfrm>
          <a:off x="0" y="0"/>
          <a:ext cx="0" cy="0"/>
          <a:chOff x="0" y="0"/>
          <a:chExt cx="0" cy="0"/>
        </a:xfrm>
      </p:grpSpPr>
      <p:sp>
        <p:nvSpPr>
          <p:cNvPr id="4" name="Text Placeholder 9"/>
          <p:cNvSpPr>
            <a:spLocks noGrp="1"/>
          </p:cNvSpPr>
          <p:nvPr>
            <p:ph type="body" sz="quarter" idx="11" hasCustomPrompt="1"/>
          </p:nvPr>
        </p:nvSpPr>
        <p:spPr>
          <a:xfrm>
            <a:off x="681054" y="3586334"/>
            <a:ext cx="10929485" cy="2673790"/>
          </a:xfrm>
          <a:prstGeom prst="rect">
            <a:avLst/>
          </a:prstGeom>
        </p:spPr>
        <p:txBody>
          <a:bodyPr/>
          <a:lstStyle>
            <a:lvl1pPr marL="342900" indent="-342900">
              <a:buFont typeface="Lucida Grande"/>
              <a:buChar char="&gt;"/>
              <a:defRPr sz="2400" b="0" i="0" baseline="0">
                <a:solidFill>
                  <a:srgbClr val="509E2F"/>
                </a:solidFill>
                <a:latin typeface="Orgon Slab ExtraLight"/>
                <a:cs typeface="Orgon Slab ExtraLight"/>
              </a:defRPr>
            </a:lvl1pPr>
            <a:lvl2pPr>
              <a:defRPr sz="2000" b="0" i="0" baseline="0">
                <a:solidFill>
                  <a:srgbClr val="509E2F"/>
                </a:solidFill>
                <a:latin typeface="Orgon Slab ExtraLight"/>
                <a:cs typeface="Orgon Slab ExtraLight"/>
              </a:defRPr>
            </a:lvl2pPr>
            <a:lvl3pPr marL="1143000" indent="-228600">
              <a:buSzPct val="100000"/>
              <a:buFont typeface="Lucida Grande"/>
              <a:buChar char="&gt;"/>
              <a:defRPr sz="1800" b="0" i="0" baseline="0">
                <a:solidFill>
                  <a:srgbClr val="509E2F"/>
                </a:solidFill>
                <a:latin typeface="Orgon Slab ExtraLight"/>
                <a:cs typeface="Orgon Slab ExtraLight"/>
              </a:defRPr>
            </a:lvl3pPr>
            <a:lvl4pPr>
              <a:defRPr sz="1600" b="0" i="0" baseline="0">
                <a:solidFill>
                  <a:srgbClr val="509E2F"/>
                </a:solidFill>
                <a:latin typeface="Orgon Slab ExtraLight"/>
                <a:cs typeface="Orgon Slab ExtraLight"/>
              </a:defRPr>
            </a:lvl4pPr>
            <a:lvl5pPr marL="2057400" indent="-228600">
              <a:buFont typeface="Lucida Grande"/>
              <a:buChar char="&gt;"/>
              <a:defRPr sz="1400" b="0" i="0" baseline="0">
                <a:solidFill>
                  <a:srgbClr val="509E2F"/>
                </a:solidFill>
                <a:latin typeface="Orgon Slab ExtraLight"/>
                <a:cs typeface="Orgon Slab ExtraLight"/>
              </a:defRPr>
            </a:lvl5pPr>
          </a:lstStyle>
          <a:p>
            <a:pPr lvl="0"/>
            <a:r>
              <a:rPr lang="en-US" dirty="0"/>
              <a:t>Content here (</a:t>
            </a:r>
            <a:r>
              <a:rPr lang="en-US" dirty="0" err="1"/>
              <a:t>Orgon</a:t>
            </a:r>
            <a:r>
              <a:rPr lang="en-US" dirty="0"/>
              <a:t> Slab </a:t>
            </a:r>
            <a:r>
              <a:rPr lang="en-US" dirty="0" err="1"/>
              <a:t>ExtraLight</a:t>
            </a:r>
            <a:r>
              <a:rPr lang="en-US" dirty="0"/>
              <a:t>, 24 pt.)</a:t>
            </a:r>
          </a:p>
          <a:p>
            <a:pPr lvl="1"/>
            <a:r>
              <a:rPr lang="en-US" dirty="0"/>
              <a:t>Second level (</a:t>
            </a:r>
            <a:r>
              <a:rPr lang="en-US" dirty="0" err="1"/>
              <a:t>Orgon</a:t>
            </a:r>
            <a:r>
              <a:rPr lang="en-US" dirty="0"/>
              <a:t> Slab </a:t>
            </a:r>
            <a:r>
              <a:rPr lang="en-US" dirty="0" err="1"/>
              <a:t>ExtraLight</a:t>
            </a:r>
            <a:r>
              <a:rPr lang="en-US" dirty="0"/>
              <a:t>, 20)</a:t>
            </a:r>
          </a:p>
          <a:p>
            <a:pPr lvl="2"/>
            <a:r>
              <a:rPr lang="en-US" dirty="0"/>
              <a:t>Third level (</a:t>
            </a:r>
            <a:r>
              <a:rPr lang="en-US" dirty="0" err="1"/>
              <a:t>Orgon</a:t>
            </a:r>
            <a:r>
              <a:rPr lang="en-US" dirty="0"/>
              <a:t> Slab </a:t>
            </a:r>
            <a:r>
              <a:rPr lang="en-US" dirty="0" err="1"/>
              <a:t>ExtraLight</a:t>
            </a:r>
            <a:r>
              <a:rPr lang="en-US" dirty="0"/>
              <a:t>, 18)</a:t>
            </a:r>
          </a:p>
          <a:p>
            <a:pPr lvl="3"/>
            <a:r>
              <a:rPr lang="en-US" dirty="0"/>
              <a:t>Fourth level (</a:t>
            </a:r>
            <a:r>
              <a:rPr lang="en-US" dirty="0" err="1"/>
              <a:t>Orgon</a:t>
            </a:r>
            <a:r>
              <a:rPr lang="en-US" dirty="0"/>
              <a:t> Slab </a:t>
            </a:r>
            <a:r>
              <a:rPr lang="en-US" dirty="0" err="1"/>
              <a:t>ExtraLight</a:t>
            </a:r>
            <a:r>
              <a:rPr lang="en-US" dirty="0"/>
              <a:t>, 16)</a:t>
            </a:r>
          </a:p>
          <a:p>
            <a:pPr lvl="4"/>
            <a:r>
              <a:rPr lang="en-US" dirty="0"/>
              <a:t>Fifth level (</a:t>
            </a:r>
            <a:r>
              <a:rPr lang="en-US" dirty="0" err="1"/>
              <a:t>Orgon</a:t>
            </a:r>
            <a:r>
              <a:rPr lang="en-US" dirty="0"/>
              <a:t> Slab </a:t>
            </a:r>
            <a:r>
              <a:rPr lang="en-US" dirty="0" err="1"/>
              <a:t>ExtraLight</a:t>
            </a:r>
            <a:r>
              <a:rPr lang="en-US" dirty="0"/>
              <a:t>, 14)</a:t>
            </a:r>
          </a:p>
        </p:txBody>
      </p:sp>
      <p:sp>
        <p:nvSpPr>
          <p:cNvPr id="6" name="Text Placeholder 5"/>
          <p:cNvSpPr>
            <a:spLocks noGrp="1"/>
          </p:cNvSpPr>
          <p:nvPr>
            <p:ph type="body" sz="quarter" idx="12" hasCustomPrompt="1"/>
          </p:nvPr>
        </p:nvSpPr>
        <p:spPr>
          <a:xfrm>
            <a:off x="681053" y="2996761"/>
            <a:ext cx="10912883" cy="411171"/>
          </a:xfrm>
          <a:prstGeom prst="rect">
            <a:avLst/>
          </a:prstGeom>
        </p:spPr>
        <p:txBody>
          <a:bodyPr>
            <a:noAutofit/>
          </a:bodyPr>
          <a:lstStyle>
            <a:lvl1pPr marL="0" indent="0">
              <a:lnSpc>
                <a:spcPct val="90000"/>
              </a:lnSpc>
              <a:buNone/>
              <a:defRPr sz="2400" b="0" i="0" baseline="0">
                <a:solidFill>
                  <a:srgbClr val="509E2F"/>
                </a:solidFill>
                <a:latin typeface="Orgon Slab Light"/>
                <a:cs typeface="Orgon Slab Light"/>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SUB-HEADER HERE (ORGON SLAB LIGHT, 24 PT.)</a:t>
            </a:r>
          </a:p>
        </p:txBody>
      </p:sp>
      <p:sp>
        <p:nvSpPr>
          <p:cNvPr id="7" name="Text Placeholder 5"/>
          <p:cNvSpPr>
            <a:spLocks noGrp="1"/>
          </p:cNvSpPr>
          <p:nvPr>
            <p:ph type="body" sz="quarter" idx="13" hasCustomPrompt="1"/>
          </p:nvPr>
        </p:nvSpPr>
        <p:spPr>
          <a:xfrm>
            <a:off x="681053" y="1790003"/>
            <a:ext cx="10912883" cy="991999"/>
          </a:xfrm>
          <a:prstGeom prst="rect">
            <a:avLst/>
          </a:prstGeom>
        </p:spPr>
        <p:txBody>
          <a:bodyPr>
            <a:normAutofit/>
          </a:bodyPr>
          <a:lstStyle>
            <a:lvl1pPr marL="0" indent="0">
              <a:lnSpc>
                <a:spcPct val="90000"/>
              </a:lnSpc>
              <a:buNone/>
              <a:defRPr sz="3000" b="0" i="0" baseline="0">
                <a:solidFill>
                  <a:srgbClr val="509E2F"/>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sp>
        <p:nvSpPr>
          <p:cNvPr id="2" name="Slide Number Placeholder 1"/>
          <p:cNvSpPr>
            <a:spLocks noGrp="1"/>
          </p:cNvSpPr>
          <p:nvPr>
            <p:ph type="sldNum" sz="quarter" idx="14"/>
          </p:nvPr>
        </p:nvSpPr>
        <p:spPr/>
        <p:txBody>
          <a:bodyPr/>
          <a:lstStyle/>
          <a:p>
            <a:fld id="{7E03178D-84EE-4CB8-A279-6A93DE17BCD8}" type="slidenum">
              <a:rPr lang="en-US" smtClean="0"/>
              <a:t>‹#›</a:t>
            </a:fld>
            <a:endParaRPr lang="en-US" dirty="0"/>
          </a:p>
        </p:txBody>
      </p:sp>
    </p:spTree>
    <p:extLst>
      <p:ext uri="{BB962C8B-B14F-4D97-AF65-F5344CB8AC3E}">
        <p14:creationId xmlns:p14="http://schemas.microsoft.com/office/powerpoint/2010/main" val="3072872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Title Slide">
  <p:cSld name="2_Title Slide">
    <p:spTree>
      <p:nvGrpSpPr>
        <p:cNvPr id="1" name="Shape 51"/>
        <p:cNvGrpSpPr/>
        <p:nvPr/>
      </p:nvGrpSpPr>
      <p:grpSpPr>
        <a:xfrm>
          <a:off x="0" y="0"/>
          <a:ext cx="0" cy="0"/>
          <a:chOff x="0" y="0"/>
          <a:chExt cx="0" cy="0"/>
        </a:xfrm>
      </p:grpSpPr>
      <p:sp>
        <p:nvSpPr>
          <p:cNvPr id="52" name="Google Shape;52;p43"/>
          <p:cNvSpPr txBox="1">
            <a:spLocks noGrp="1"/>
          </p:cNvSpPr>
          <p:nvPr>
            <p:ph type="body" idx="1"/>
          </p:nvPr>
        </p:nvSpPr>
        <p:spPr>
          <a:xfrm>
            <a:off x="895676" y="1894009"/>
            <a:ext cx="9296400" cy="2641756"/>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1000"/>
              </a:spcBef>
              <a:spcAft>
                <a:spcPts val="0"/>
              </a:spcAft>
              <a:buClr>
                <a:srgbClr val="003B49"/>
              </a:buClr>
              <a:buSzPts val="5000"/>
              <a:buFont typeface="Arial"/>
              <a:buNone/>
              <a:defRPr sz="5000" b="0" i="0" u="none" strike="noStrike" cap="none">
                <a:solidFill>
                  <a:srgbClr val="003B49"/>
                </a:solidFill>
                <a:latin typeface="Arial"/>
                <a:ea typeface="Arial"/>
                <a:cs typeface="Arial"/>
                <a:sym typeface="Arial"/>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53" name="Google Shape;53;p43"/>
          <p:cNvPicPr preferRelativeResize="0"/>
          <p:nvPr/>
        </p:nvPicPr>
        <p:blipFill rotWithShape="1">
          <a:blip r:embed="rId2">
            <a:alphaModFix/>
          </a:blip>
          <a:srcRect/>
          <a:stretch/>
        </p:blipFill>
        <p:spPr>
          <a:xfrm>
            <a:off x="10192076" y="5522384"/>
            <a:ext cx="1799288" cy="1091480"/>
          </a:xfrm>
          <a:prstGeom prst="rect">
            <a:avLst/>
          </a:prstGeom>
          <a:noFill/>
          <a:ln>
            <a:noFill/>
          </a:ln>
        </p:spPr>
      </p:pic>
      <p:pic>
        <p:nvPicPr>
          <p:cNvPr id="54" name="Google Shape;54;p43"/>
          <p:cNvPicPr preferRelativeResize="0"/>
          <p:nvPr/>
        </p:nvPicPr>
        <p:blipFill rotWithShape="1">
          <a:blip r:embed="rId3">
            <a:alphaModFix/>
          </a:blip>
          <a:srcRect/>
          <a:stretch/>
        </p:blipFill>
        <p:spPr>
          <a:xfrm>
            <a:off x="-95403" y="-202684"/>
            <a:ext cx="12456737" cy="467127"/>
          </a:xfrm>
          <a:prstGeom prst="rect">
            <a:avLst/>
          </a:prstGeom>
          <a:noFill/>
          <a:ln>
            <a:noFill/>
          </a:ln>
        </p:spPr>
      </p:pic>
      <p:sp>
        <p:nvSpPr>
          <p:cNvPr id="55" name="Google Shape;55;p43"/>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2245557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 Placeholder 5"/>
          <p:cNvSpPr>
            <a:spLocks noGrp="1"/>
          </p:cNvSpPr>
          <p:nvPr>
            <p:ph type="body" sz="quarter" idx="10" hasCustomPrompt="1"/>
          </p:nvPr>
        </p:nvSpPr>
        <p:spPr>
          <a:xfrm>
            <a:off x="895676" y="1894009"/>
            <a:ext cx="9296400" cy="2641756"/>
          </a:xfrm>
          <a:prstGeom prst="rect">
            <a:avLst/>
          </a:prstGeom>
        </p:spPr>
        <p:txBody>
          <a:bodyPr>
            <a:normAutofit/>
          </a:bodyPr>
          <a:lstStyle>
            <a:lvl1pPr marL="0" indent="0">
              <a:lnSpc>
                <a:spcPct val="100000"/>
              </a:lnSpc>
              <a:buNone/>
              <a:defRPr sz="5000" b="0" i="0" baseline="0">
                <a:solidFill>
                  <a:srgbClr val="003B49"/>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TITLE HERE</a:t>
            </a:r>
          </a:p>
          <a:p>
            <a:pPr lvl="0"/>
            <a:r>
              <a:rPr lang="en-US" dirty="0"/>
              <a:t>ORGON SLAB MEDIUM, 50 PT. </a:t>
            </a:r>
          </a:p>
        </p:txBody>
      </p:sp>
      <p:pic>
        <p:nvPicPr>
          <p:cNvPr id="10" name="Picture 9"/>
          <p:cNvPicPr>
            <a:picLocks noChangeAspect="1"/>
          </p:cNvPicPr>
          <p:nvPr userDrawn="1"/>
        </p:nvPicPr>
        <p:blipFill>
          <a:blip r:embed="rId2"/>
          <a:stretch>
            <a:fillRect/>
          </a:stretch>
        </p:blipFill>
        <p:spPr>
          <a:xfrm>
            <a:off x="10192076" y="5522384"/>
            <a:ext cx="1799288" cy="1091480"/>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403" y="-202684"/>
            <a:ext cx="12456737" cy="467127"/>
          </a:xfrm>
          <a:prstGeom prst="rect">
            <a:avLst/>
          </a:prstGeom>
        </p:spPr>
      </p:pic>
    </p:spTree>
    <p:extLst>
      <p:ext uri="{BB962C8B-B14F-4D97-AF65-F5344CB8AC3E}">
        <p14:creationId xmlns:p14="http://schemas.microsoft.com/office/powerpoint/2010/main" val="447107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theme" Target="../theme/theme10.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11.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image" Target="../media/image4.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9.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0.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5.xml"/><Relationship Id="rId1" Type="http://schemas.openxmlformats.org/officeDocument/2006/relationships/slideLayout" Target="../slideLayouts/slideLayout11.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4.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theme" Target="../theme/theme8.xml"/><Relationship Id="rId1" Type="http://schemas.openxmlformats.org/officeDocument/2006/relationships/slideLayout" Target="../slideLayouts/slideLayout1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9.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1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9"/>
        <p:cNvGrpSpPr/>
        <p:nvPr/>
      </p:nvGrpSpPr>
      <p:grpSpPr>
        <a:xfrm>
          <a:off x="0" y="0"/>
          <a:ext cx="0" cy="0"/>
          <a:chOff x="0" y="0"/>
          <a:chExt cx="0" cy="0"/>
        </a:xfrm>
      </p:grpSpPr>
      <p:pic>
        <p:nvPicPr>
          <p:cNvPr id="10" name="Google Shape;10;p79"/>
          <p:cNvPicPr preferRelativeResize="0"/>
          <p:nvPr/>
        </p:nvPicPr>
        <p:blipFill rotWithShape="1">
          <a:blip r:embed="rId7">
            <a:alphaModFix/>
          </a:blip>
          <a:srcRect/>
          <a:stretch/>
        </p:blipFill>
        <p:spPr>
          <a:xfrm>
            <a:off x="681053" y="439716"/>
            <a:ext cx="5306171" cy="1089329"/>
          </a:xfrm>
          <a:prstGeom prst="rect">
            <a:avLst/>
          </a:prstGeom>
          <a:noFill/>
          <a:ln>
            <a:noFill/>
          </a:ln>
        </p:spPr>
      </p:pic>
      <p:sp>
        <p:nvSpPr>
          <p:cNvPr id="11" name="Google Shape;11;p79"/>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D88A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D88A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D88A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D88A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D88A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D88A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D88A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D88A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D88A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79" r:id="rId2"/>
    <p:sldLayoutId id="2147483651" r:id="rId3"/>
    <p:sldLayoutId id="2147483665" r:id="rId4"/>
    <p:sldLayoutId id="2147483653"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8995246"/>
      </p:ext>
    </p:extLst>
  </p:cSld>
  <p:clrMap bg1="lt1" tx1="dk1" bg2="lt2" tx2="dk2" accent1="accent1" accent2="accent2" accent3="accent3" accent4="accent4" accent5="accent5" accent6="accent6" hlink="hlink" folHlink="folHlink"/>
  <p:sldLayoutIdLst>
    <p:sldLayoutId id="2147484305" r:id="rId1"/>
    <p:sldLayoutId id="2147484306" r:id="rId2"/>
    <p:sldLayoutId id="2147484307" r:id="rId3"/>
    <p:sldLayoutId id="2147484308" r:id="rId4"/>
    <p:sldLayoutId id="2147484309" r:id="rId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DB8D07-76CB-48DB-8F4E-DAFF92D0E3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5C7C90F-BD15-4F2C-BCAB-F1F8B3D60F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FED850-AC58-4E0C-BB9E-DEAEEC7E74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7D1E69-64CF-41B4-B4B1-B7E4CDEF97AD}" type="datetimeFigureOut">
              <a:rPr lang="en-US" smtClean="0"/>
              <a:t>11/10/2022</a:t>
            </a:fld>
            <a:endParaRPr lang="en-US"/>
          </a:p>
        </p:txBody>
      </p:sp>
      <p:sp>
        <p:nvSpPr>
          <p:cNvPr id="5" name="Footer Placeholder 4">
            <a:extLst>
              <a:ext uri="{FF2B5EF4-FFF2-40B4-BE49-F238E27FC236}">
                <a16:creationId xmlns:a16="http://schemas.microsoft.com/office/drawing/2014/main" id="{70BDDAA0-1486-4FCE-B1A4-A7FE8B2F4D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3EB021-3562-4760-B02D-81933CB159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9ACEC7-6E8B-40EB-8749-8B8AF6D74BA5}" type="slidenum">
              <a:rPr lang="en-US" smtClean="0"/>
              <a:t>‹#›</a:t>
            </a:fld>
            <a:endParaRPr lang="en-US"/>
          </a:p>
        </p:txBody>
      </p:sp>
    </p:spTree>
    <p:extLst>
      <p:ext uri="{BB962C8B-B14F-4D97-AF65-F5344CB8AC3E}">
        <p14:creationId xmlns:p14="http://schemas.microsoft.com/office/powerpoint/2010/main" val="1283813078"/>
      </p:ext>
    </p:extLst>
  </p:cSld>
  <p:clrMap bg1="lt1" tx1="dk1" bg2="lt2" tx2="dk2" accent1="accent1" accent2="accent2" accent3="accent3" accent4="accent4" accent5="accent5" accent6="accent6" hlink="hlink" folHlink="folHlink"/>
  <p:sldLayoutIdLst>
    <p:sldLayoutId id="2147484311" r:id="rId1"/>
    <p:sldLayoutId id="2147484312" r:id="rId2"/>
    <p:sldLayoutId id="2147484313" r:id="rId3"/>
    <p:sldLayoutId id="2147484314" r:id="rId4"/>
    <p:sldLayoutId id="2147484315" r:id="rId5"/>
    <p:sldLayoutId id="2147484316" r:id="rId6"/>
    <p:sldLayoutId id="2147484317" r:id="rId7"/>
    <p:sldLayoutId id="2147484318" r:id="rId8"/>
    <p:sldLayoutId id="2147484319" r:id="rId9"/>
    <p:sldLayoutId id="2147484320" r:id="rId10"/>
    <p:sldLayoutId id="21474843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81053" y="439716"/>
            <a:ext cx="5306171" cy="1089329"/>
          </a:xfrm>
          <a:prstGeom prst="rect">
            <a:avLst/>
          </a:prstGeom>
        </p:spPr>
      </p:pic>
      <p:sp>
        <p:nvSpPr>
          <p:cNvPr id="3" name="Slide Number Placeholder 2"/>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03178D-84EE-4CB8-A279-6A93DE17BCD8}" type="slidenum">
              <a:rPr lang="en-US" smtClean="0"/>
              <a:t>‹#›</a:t>
            </a:fld>
            <a:endParaRPr lang="en-US" dirty="0"/>
          </a:p>
        </p:txBody>
      </p:sp>
    </p:spTree>
    <p:extLst>
      <p:ext uri="{BB962C8B-B14F-4D97-AF65-F5344CB8AC3E}">
        <p14:creationId xmlns:p14="http://schemas.microsoft.com/office/powerpoint/2010/main" val="3219868176"/>
      </p:ext>
    </p:extLst>
  </p:cSld>
  <p:clrMap bg1="lt1" tx1="dk1" bg2="lt2" tx2="dk2" accent1="accent1" accent2="accent2" accent3="accent3" accent4="accent4" accent5="accent5" accent6="accent6" hlink="hlink" folHlink="folHlink"/>
  <p:sldLayoutIdLst>
    <p:sldLayoutId id="2147484285" r:id="rId1"/>
    <p:sldLayoutId id="2147484286" r:id="rId2"/>
    <p:sldLayoutId id="2147484288" r:id="rId3"/>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509E2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1166120"/>
      </p:ext>
    </p:extLst>
  </p:cSld>
  <p:clrMap bg1="lt1" tx1="dk1" bg2="lt2" tx2="dk2" accent1="accent1" accent2="accent2" accent3="accent3" accent4="accent4" accent5="accent5" accent6="accent6" hlink="hlink" folHlink="folHlink"/>
  <p:sldLayoutIdLst>
    <p:sldLayoutId id="214748367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9868176"/>
      </p:ext>
    </p:extLst>
  </p:cSld>
  <p:clrMap bg1="lt1" tx1="dk1" bg2="lt2" tx2="dk2" accent1="accent1" accent2="accent2" accent3="accent3" accent4="accent4" accent5="accent5" accent6="accent6" hlink="hlink" folHlink="folHlink"/>
  <p:sldLayoutIdLst>
    <p:sldLayoutId id="2147484287"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1053" y="439716"/>
            <a:ext cx="5306171" cy="1089329"/>
          </a:xfrm>
          <a:prstGeom prst="rect">
            <a:avLst/>
          </a:prstGeom>
        </p:spPr>
      </p:pic>
    </p:spTree>
    <p:extLst>
      <p:ext uri="{BB962C8B-B14F-4D97-AF65-F5344CB8AC3E}">
        <p14:creationId xmlns:p14="http://schemas.microsoft.com/office/powerpoint/2010/main" val="3219868176"/>
      </p:ext>
    </p:extLst>
  </p:cSld>
  <p:clrMap bg1="lt1" tx1="dk1" bg2="lt2" tx2="dk2" accent1="accent1" accent2="accent2" accent3="accent3" accent4="accent4" accent5="accent5" accent6="accent6" hlink="hlink" folHlink="folHlink"/>
  <p:sldLayoutIdLst>
    <p:sldLayoutId id="2147484289" r:id="rId1"/>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46"/>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9" r:id="rId1"/>
    <p:sldLayoutId id="2147483658"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509E2F"/>
        </a:solidFill>
        <a:effectLst/>
      </p:bgPr>
    </p:bg>
    <p:spTree>
      <p:nvGrpSpPr>
        <p:cNvPr id="1" name="Shape 71"/>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64"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7AACFB37-982F-5C40-BBFC-87492EE092B2}"/>
              </a:ext>
            </a:extLst>
          </p:cNvPr>
          <p:cNvPicPr>
            <a:picLocks noChangeAspect="1"/>
          </p:cNvPicPr>
          <p:nvPr userDrawn="1"/>
        </p:nvPicPr>
        <p:blipFill>
          <a:blip r:embed="rId3"/>
          <a:srcRect l="108" r="108"/>
          <a:stretch/>
        </p:blipFill>
        <p:spPr>
          <a:xfrm>
            <a:off x="1" y="6146456"/>
            <a:ext cx="12192000" cy="729715"/>
          </a:xfrm>
          <a:prstGeom prst="rect">
            <a:avLst/>
          </a:prstGeom>
        </p:spPr>
      </p:pic>
      <p:sp>
        <p:nvSpPr>
          <p:cNvPr id="3" name="Text Placeholder 2"/>
          <p:cNvSpPr>
            <a:spLocks noGrp="1"/>
          </p:cNvSpPr>
          <p:nvPr>
            <p:ph type="body" idx="1"/>
          </p:nvPr>
        </p:nvSpPr>
        <p:spPr>
          <a:xfrm>
            <a:off x="838200" y="1530041"/>
            <a:ext cx="10515600" cy="440120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5" name="Title Placeholder 1">
            <a:extLst>
              <a:ext uri="{FF2B5EF4-FFF2-40B4-BE49-F238E27FC236}">
                <a16:creationId xmlns:a16="http://schemas.microsoft.com/office/drawing/2014/main" id="{2AB43796-322F-6D49-A621-B4C892C94641}"/>
              </a:ext>
            </a:extLst>
          </p:cNvPr>
          <p:cNvSpPr>
            <a:spLocks noGrp="1"/>
          </p:cNvSpPr>
          <p:nvPr>
            <p:ph type="title"/>
          </p:nvPr>
        </p:nvSpPr>
        <p:spPr>
          <a:xfrm>
            <a:off x="853440" y="365126"/>
            <a:ext cx="10485120" cy="957397"/>
          </a:xfrm>
          <a:prstGeom prst="rect">
            <a:avLst/>
          </a:prstGeom>
        </p:spPr>
        <p:txBody>
          <a:bodyPr vert="horz" wrap="square" lIns="91440" tIns="45720" rIns="91440" bIns="45720" rtlCol="0" anchor="ctr" anchorCtr="0">
            <a:normAutofit/>
          </a:bodyPr>
          <a:lstStyle/>
          <a:p>
            <a:r>
              <a:rPr lang="en-US" dirty="0"/>
              <a:t>Click to edit master title</a:t>
            </a:r>
          </a:p>
        </p:txBody>
      </p:sp>
      <p:sp>
        <p:nvSpPr>
          <p:cNvPr id="8" name="TextBox 7">
            <a:extLst>
              <a:ext uri="{FF2B5EF4-FFF2-40B4-BE49-F238E27FC236}">
                <a16:creationId xmlns:a16="http://schemas.microsoft.com/office/drawing/2014/main" id="{9FDDAE85-15B9-7E42-87F8-79131423EB2C}"/>
              </a:ext>
            </a:extLst>
          </p:cNvPr>
          <p:cNvSpPr txBox="1"/>
          <p:nvPr userDrawn="1"/>
        </p:nvSpPr>
        <p:spPr>
          <a:xfrm>
            <a:off x="7187979" y="6306129"/>
            <a:ext cx="4664765" cy="379656"/>
          </a:xfrm>
          <a:prstGeom prst="rect">
            <a:avLst/>
          </a:prstGeom>
          <a:noFill/>
        </p:spPr>
        <p:txBody>
          <a:bodyPr wrap="square" rtlCol="0">
            <a:spAutoFit/>
          </a:bodyPr>
          <a:lstStyle/>
          <a:p>
            <a:pPr algn="r"/>
            <a:r>
              <a:rPr lang="en-US" sz="1867" b="1" i="0" spc="400" dirty="0">
                <a:solidFill>
                  <a:schemeClr val="accent3"/>
                </a:solidFill>
                <a:latin typeface="SteileFuturaBQ" pitchFamily="2" charset="0"/>
              </a:rPr>
              <a:t>MINERATHLETICS</a:t>
            </a:r>
            <a:r>
              <a:rPr lang="en-US" sz="1800" b="1" i="0" spc="400" dirty="0">
                <a:solidFill>
                  <a:schemeClr val="accent3"/>
                </a:solidFill>
                <a:latin typeface="SteileFuturaBQ" pitchFamily="2" charset="0"/>
              </a:rPr>
              <a:t>.COM</a:t>
            </a:r>
          </a:p>
        </p:txBody>
      </p:sp>
    </p:spTree>
    <p:extLst>
      <p:ext uri="{BB962C8B-B14F-4D97-AF65-F5344CB8AC3E}">
        <p14:creationId xmlns:p14="http://schemas.microsoft.com/office/powerpoint/2010/main" val="108187394"/>
      </p:ext>
    </p:extLst>
  </p:cSld>
  <p:clrMap bg1="lt1" tx1="dk1" bg2="lt2" tx2="dk2" accent1="accent1" accent2="accent2" accent3="accent3" accent4="accent4" accent5="accent5" accent6="accent6" hlink="hlink" folHlink="folHlink"/>
  <p:sldLayoutIdLst>
    <p:sldLayoutId id="2147483718" r:id="rId1"/>
  </p:sldLayoutIdLst>
  <p:txStyles>
    <p:titleStyle>
      <a:lvl1pPr algn="l" defTabSz="685800" rtl="0" eaLnBrk="1" latinLnBrk="0" hangingPunct="1">
        <a:lnSpc>
          <a:spcPct val="90000"/>
        </a:lnSpc>
        <a:spcBef>
          <a:spcPct val="0"/>
        </a:spcBef>
        <a:buNone/>
        <a:defRPr sz="3900" b="1" i="0" kern="1200" cap="all" baseline="0">
          <a:solidFill>
            <a:schemeClr val="accent1"/>
          </a:solidFill>
          <a:latin typeface="Miner" pitchFamily="2" charset="77"/>
          <a:ea typeface="+mj-ea"/>
          <a:cs typeface="+mj-cs"/>
        </a:defRPr>
      </a:lvl1pPr>
    </p:titleStyle>
    <p:bodyStyle>
      <a:lvl1pPr marL="0" indent="0" algn="l" defTabSz="685800" rtl="0" eaLnBrk="1" latinLnBrk="0" hangingPunct="1">
        <a:lnSpc>
          <a:spcPct val="90000"/>
        </a:lnSpc>
        <a:spcBef>
          <a:spcPts val="1800"/>
        </a:spcBef>
        <a:spcAft>
          <a:spcPts val="600"/>
        </a:spcAft>
        <a:buFont typeface="System Font Regular"/>
        <a:buChar char="​"/>
        <a:defRPr sz="2400" b="0" i="0" kern="1200">
          <a:solidFill>
            <a:schemeClr val="tx1"/>
          </a:solidFill>
          <a:latin typeface="SteileFuturaBQ" pitchFamily="2" charset="0"/>
          <a:ea typeface="+mn-ea"/>
          <a:cs typeface="+mn-cs"/>
        </a:defRPr>
      </a:lvl1pPr>
      <a:lvl2pPr marL="342900" indent="-347472" algn="l" defTabSz="685800" rtl="0" eaLnBrk="1" latinLnBrk="0" hangingPunct="1">
        <a:lnSpc>
          <a:spcPct val="90000"/>
        </a:lnSpc>
        <a:spcBef>
          <a:spcPts val="375"/>
        </a:spcBef>
        <a:spcAft>
          <a:spcPts val="375"/>
        </a:spcAft>
        <a:buClr>
          <a:schemeClr val="accent1"/>
        </a:buClr>
        <a:buSzPct val="100000"/>
        <a:buFont typeface="Hiragino Sans W3" panose="020B0300000000000000" pitchFamily="34" charset="-128"/>
        <a:buChar char="▷"/>
        <a:tabLst/>
        <a:defRPr sz="2000" b="0" i="0" kern="1200" spc="50" baseline="0">
          <a:solidFill>
            <a:schemeClr val="bg2">
              <a:lumMod val="75000"/>
            </a:schemeClr>
          </a:solidFill>
          <a:latin typeface="SteileFuturaBQ" pitchFamily="2" charset="0"/>
          <a:ea typeface="+mn-ea"/>
          <a:cs typeface="+mn-cs"/>
        </a:defRPr>
      </a:lvl2pPr>
      <a:lvl3pPr marL="519113" indent="-200025" algn="l" defTabSz="685800" rtl="0" eaLnBrk="1" latinLnBrk="0" hangingPunct="1">
        <a:lnSpc>
          <a:spcPct val="90000"/>
        </a:lnSpc>
        <a:spcBef>
          <a:spcPts val="375"/>
        </a:spcBef>
        <a:spcAft>
          <a:spcPts val="0"/>
        </a:spcAft>
        <a:buClr>
          <a:schemeClr val="bg2"/>
        </a:buClr>
        <a:buSzPct val="50000"/>
        <a:buFont typeface="Lucida Grande" panose="020B0600040502020204" pitchFamily="34" charset="0"/>
        <a:buChar char="▶"/>
        <a:tabLst/>
        <a:defRPr sz="1800" b="0" i="0" kern="1200" spc="50" baseline="0">
          <a:solidFill>
            <a:schemeClr val="accent5"/>
          </a:solidFill>
          <a:latin typeface="SteileFuturaBQ" pitchFamily="2" charset="0"/>
          <a:ea typeface="+mn-ea"/>
          <a:cs typeface="+mn-cs"/>
        </a:defRPr>
      </a:lvl3pPr>
      <a:lvl4pPr marL="742950" indent="-171450" algn="l" defTabSz="685800" rtl="0" eaLnBrk="1" latinLnBrk="0" hangingPunct="1">
        <a:lnSpc>
          <a:spcPct val="90000"/>
        </a:lnSpc>
        <a:spcBef>
          <a:spcPts val="375"/>
        </a:spcBef>
        <a:spcAft>
          <a:spcPts val="300"/>
        </a:spcAft>
        <a:buClr>
          <a:schemeClr val="accent1"/>
        </a:buClr>
        <a:buSzPct val="85000"/>
        <a:buFont typeface="Lucida Grande" panose="020B0600040502020204" pitchFamily="34" charset="0"/>
        <a:buChar char="▪"/>
        <a:tabLst/>
        <a:defRPr sz="1600" b="1" i="0" kern="1200" spc="50" baseline="0">
          <a:solidFill>
            <a:schemeClr val="tx1"/>
          </a:solidFill>
          <a:latin typeface="SteileFuturaBQ" pitchFamily="2" charset="0"/>
          <a:ea typeface="+mn-ea"/>
          <a:cs typeface="+mn-cs"/>
        </a:defRPr>
      </a:lvl4pPr>
      <a:lvl5pPr marL="0" indent="0" algn="l" defTabSz="685800" rtl="0" eaLnBrk="1" latinLnBrk="0" hangingPunct="1">
        <a:lnSpc>
          <a:spcPct val="90000"/>
        </a:lnSpc>
        <a:spcBef>
          <a:spcPts val="1200"/>
        </a:spcBef>
        <a:spcAft>
          <a:spcPts val="1200"/>
        </a:spcAft>
        <a:buFont typeface="System Font Regular"/>
        <a:buChar char="​"/>
        <a:defRPr sz="2800" b="1" i="1" kern="1200">
          <a:solidFill>
            <a:schemeClr val="bg2"/>
          </a:solidFill>
          <a:latin typeface="SteileFuturaBQ-BoldOblique" pitchFamily="2" charset="0"/>
          <a:ea typeface="+mn-ea"/>
          <a:cs typeface="+mn-cs"/>
        </a:defRPr>
      </a:lvl5pPr>
      <a:lvl6pPr marL="0" indent="0" algn="l" defTabSz="685800" rtl="0" eaLnBrk="1" latinLnBrk="0" hangingPunct="1">
        <a:lnSpc>
          <a:spcPct val="90000"/>
        </a:lnSpc>
        <a:spcBef>
          <a:spcPts val="375"/>
        </a:spcBef>
        <a:buFont typeface="System Font Regular"/>
        <a:buChar char="​"/>
        <a:defRPr sz="2400" b="0" i="0" kern="1200">
          <a:solidFill>
            <a:schemeClr val="tx1"/>
          </a:solidFill>
          <a:latin typeface="Orgon Slab Light" panose="02000503000000020004" pitchFamily="2" charset="77"/>
          <a:ea typeface="+mn-ea"/>
          <a:cs typeface="+mn-cs"/>
        </a:defRPr>
      </a:lvl6pPr>
      <a:lvl7pPr marL="347472" indent="-347472" algn="l" defTabSz="685800" rtl="0" eaLnBrk="1" latinLnBrk="0" hangingPunct="0">
        <a:lnSpc>
          <a:spcPct val="110000"/>
        </a:lnSpc>
        <a:spcBef>
          <a:spcPts val="375"/>
        </a:spcBef>
        <a:spcAft>
          <a:spcPts val="600"/>
        </a:spcAft>
        <a:buClr>
          <a:schemeClr val="accent3"/>
        </a:buClr>
        <a:buSzPct val="80000"/>
        <a:buFont typeface="Hiragino Sans W3" panose="020B0300000000000000" pitchFamily="34" charset="-128"/>
        <a:buChar char="◉"/>
        <a:defRPr sz="1800" b="0" i="0" kern="1200">
          <a:solidFill>
            <a:schemeClr val="accent1"/>
          </a:solidFill>
          <a:latin typeface="Orgon Slab Light" panose="02000503000000020004" pitchFamily="2" charset="77"/>
          <a:ea typeface="+mn-ea"/>
          <a:cs typeface="+mn-cs"/>
        </a:defRPr>
      </a:lvl7pPr>
      <a:lvl8pPr marL="347472" indent="-347472" algn="l" defTabSz="685800" rtl="0" eaLnBrk="1" latinLnBrk="0" hangingPunct="1">
        <a:lnSpc>
          <a:spcPct val="90000"/>
        </a:lnSpc>
        <a:spcBef>
          <a:spcPts val="375"/>
        </a:spcBef>
        <a:buClr>
          <a:schemeClr val="bg2"/>
        </a:buClr>
        <a:buFont typeface="+mj-lt"/>
        <a:buAutoNum type="arabicPeriod"/>
        <a:defRPr sz="1800" b="0" i="0" kern="1200">
          <a:solidFill>
            <a:schemeClr val="tx1"/>
          </a:solidFill>
          <a:latin typeface="Orgon Slab Medium" panose="02000503000000020004" pitchFamily="2" charset="77"/>
          <a:ea typeface="+mn-ea"/>
          <a:cs typeface="+mn-cs"/>
        </a:defRPr>
      </a:lvl8pPr>
      <a:lvl9pPr marL="0" indent="0" algn="l" defTabSz="685800" rtl="0" eaLnBrk="1" latinLnBrk="0" hangingPunct="1">
        <a:lnSpc>
          <a:spcPct val="90000"/>
        </a:lnSpc>
        <a:spcBef>
          <a:spcPts val="375"/>
        </a:spcBef>
        <a:buFont typeface="System Font Regular"/>
        <a:buChar char="​"/>
        <a:defRPr sz="1400" b="0" i="0" kern="1200">
          <a:solidFill>
            <a:schemeClr val="tx1"/>
          </a:solidFill>
          <a:latin typeface="Orgon Slab Light" panose="02000503000000020004" pitchFamily="2" charset="77"/>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7AACFB37-982F-5C40-BBFC-87492EE092B2}"/>
              </a:ext>
            </a:extLst>
          </p:cNvPr>
          <p:cNvPicPr>
            <a:picLocks noChangeAspect="1"/>
          </p:cNvPicPr>
          <p:nvPr userDrawn="1"/>
        </p:nvPicPr>
        <p:blipFill>
          <a:blip r:embed="rId14"/>
          <a:srcRect l="108" r="108"/>
          <a:stretch/>
        </p:blipFill>
        <p:spPr>
          <a:xfrm>
            <a:off x="1" y="6146456"/>
            <a:ext cx="12192000" cy="729715"/>
          </a:xfrm>
          <a:prstGeom prst="rect">
            <a:avLst/>
          </a:prstGeom>
        </p:spPr>
      </p:pic>
      <p:sp>
        <p:nvSpPr>
          <p:cNvPr id="3" name="Text Placeholder 2"/>
          <p:cNvSpPr>
            <a:spLocks noGrp="1"/>
          </p:cNvSpPr>
          <p:nvPr>
            <p:ph type="body" idx="1"/>
          </p:nvPr>
        </p:nvSpPr>
        <p:spPr>
          <a:xfrm>
            <a:off x="838200" y="1530041"/>
            <a:ext cx="10515600" cy="440120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5" name="Title Placeholder 1">
            <a:extLst>
              <a:ext uri="{FF2B5EF4-FFF2-40B4-BE49-F238E27FC236}">
                <a16:creationId xmlns:a16="http://schemas.microsoft.com/office/drawing/2014/main" id="{2AB43796-322F-6D49-A621-B4C892C94641}"/>
              </a:ext>
            </a:extLst>
          </p:cNvPr>
          <p:cNvSpPr>
            <a:spLocks noGrp="1"/>
          </p:cNvSpPr>
          <p:nvPr>
            <p:ph type="title"/>
          </p:nvPr>
        </p:nvSpPr>
        <p:spPr>
          <a:xfrm>
            <a:off x="853440" y="365126"/>
            <a:ext cx="10485120" cy="957397"/>
          </a:xfrm>
          <a:prstGeom prst="rect">
            <a:avLst/>
          </a:prstGeom>
        </p:spPr>
        <p:txBody>
          <a:bodyPr vert="horz" wrap="square" lIns="91440" tIns="45720" rIns="91440" bIns="45720" rtlCol="0" anchor="ctr" anchorCtr="0">
            <a:normAutofit/>
          </a:bodyPr>
          <a:lstStyle/>
          <a:p>
            <a:r>
              <a:rPr lang="en-US" dirty="0"/>
              <a:t>Click to edit master title</a:t>
            </a:r>
          </a:p>
        </p:txBody>
      </p:sp>
      <p:sp>
        <p:nvSpPr>
          <p:cNvPr id="8" name="TextBox 7">
            <a:extLst>
              <a:ext uri="{FF2B5EF4-FFF2-40B4-BE49-F238E27FC236}">
                <a16:creationId xmlns:a16="http://schemas.microsoft.com/office/drawing/2014/main" id="{9FDDAE85-15B9-7E42-87F8-79131423EB2C}"/>
              </a:ext>
            </a:extLst>
          </p:cNvPr>
          <p:cNvSpPr txBox="1"/>
          <p:nvPr userDrawn="1"/>
        </p:nvSpPr>
        <p:spPr>
          <a:xfrm>
            <a:off x="7187979" y="6306128"/>
            <a:ext cx="4664765" cy="379656"/>
          </a:xfrm>
          <a:prstGeom prst="rect">
            <a:avLst/>
          </a:prstGeom>
          <a:noFill/>
        </p:spPr>
        <p:txBody>
          <a:bodyPr wrap="square" rtlCol="0">
            <a:spAutoFit/>
          </a:bodyPr>
          <a:lstStyle/>
          <a:p>
            <a:pPr algn="r"/>
            <a:r>
              <a:rPr lang="en-US" sz="1867" b="1" i="0" spc="400" dirty="0">
                <a:solidFill>
                  <a:schemeClr val="accent3"/>
                </a:solidFill>
                <a:latin typeface="SteileFuturaBQ" pitchFamily="2" charset="0"/>
              </a:rPr>
              <a:t>MINERATHLETICS.COM</a:t>
            </a:r>
          </a:p>
        </p:txBody>
      </p:sp>
    </p:spTree>
    <p:extLst>
      <p:ext uri="{BB962C8B-B14F-4D97-AF65-F5344CB8AC3E}">
        <p14:creationId xmlns:p14="http://schemas.microsoft.com/office/powerpoint/2010/main" val="3284333552"/>
      </p:ext>
    </p:extLst>
  </p:cSld>
  <p:clrMap bg1="lt1" tx1="dk1" bg2="lt2" tx2="dk2" accent1="accent1" accent2="accent2" accent3="accent3" accent4="accent4" accent5="accent5" accent6="accent6" hlink="hlink" folHlink="folHlink"/>
  <p:sldLayoutIdLst>
    <p:sldLayoutId id="2147484292" r:id="rId1"/>
    <p:sldLayoutId id="2147484293" r:id="rId2"/>
    <p:sldLayoutId id="2147484294" r:id="rId3"/>
    <p:sldLayoutId id="2147484295" r:id="rId4"/>
    <p:sldLayoutId id="2147484296" r:id="rId5"/>
    <p:sldLayoutId id="2147484297" r:id="rId6"/>
    <p:sldLayoutId id="2147484298" r:id="rId7"/>
    <p:sldLayoutId id="2147484299" r:id="rId8"/>
    <p:sldLayoutId id="2147484300" r:id="rId9"/>
    <p:sldLayoutId id="2147484301" r:id="rId10"/>
    <p:sldLayoutId id="2147484302" r:id="rId11"/>
    <p:sldLayoutId id="2147484303" r:id="rId12"/>
  </p:sldLayoutIdLst>
  <p:txStyles>
    <p:titleStyle>
      <a:lvl1pPr algn="l" defTabSz="914377" rtl="0" eaLnBrk="1" latinLnBrk="0" hangingPunct="1">
        <a:lnSpc>
          <a:spcPct val="90000"/>
        </a:lnSpc>
        <a:spcBef>
          <a:spcPct val="0"/>
        </a:spcBef>
        <a:buNone/>
        <a:defRPr sz="5200" b="1" i="0" kern="1200" cap="all" baseline="0">
          <a:solidFill>
            <a:schemeClr val="accent1"/>
          </a:solidFill>
          <a:latin typeface="Miner" pitchFamily="2" charset="77"/>
          <a:ea typeface="+mj-ea"/>
          <a:cs typeface="+mj-cs"/>
        </a:defRPr>
      </a:lvl1pPr>
    </p:titleStyle>
    <p:bodyStyle>
      <a:lvl1pPr marL="0" indent="0" algn="l" defTabSz="914377" rtl="0" eaLnBrk="1" latinLnBrk="0" hangingPunct="1">
        <a:lnSpc>
          <a:spcPct val="90000"/>
        </a:lnSpc>
        <a:spcBef>
          <a:spcPts val="2400"/>
        </a:spcBef>
        <a:spcAft>
          <a:spcPts val="800"/>
        </a:spcAft>
        <a:buFont typeface="System Font Regular"/>
        <a:buChar char="​"/>
        <a:defRPr sz="3200" b="0" i="0" kern="1200">
          <a:solidFill>
            <a:schemeClr val="tx1"/>
          </a:solidFill>
          <a:latin typeface="SteileFuturaBQ" pitchFamily="2" charset="0"/>
          <a:ea typeface="+mn-ea"/>
          <a:cs typeface="+mn-cs"/>
        </a:defRPr>
      </a:lvl1pPr>
      <a:lvl2pPr marL="457189" indent="-463284" algn="l" defTabSz="914377" rtl="0" eaLnBrk="1" latinLnBrk="0" hangingPunct="1">
        <a:lnSpc>
          <a:spcPct val="90000"/>
        </a:lnSpc>
        <a:spcBef>
          <a:spcPts val="500"/>
        </a:spcBef>
        <a:spcAft>
          <a:spcPts val="500"/>
        </a:spcAft>
        <a:buClr>
          <a:schemeClr val="accent1"/>
        </a:buClr>
        <a:buSzPct val="100000"/>
        <a:buFont typeface="Hiragino Sans W3" panose="020B0300000000000000" pitchFamily="34" charset="-128"/>
        <a:buChar char="▷"/>
        <a:tabLst/>
        <a:defRPr sz="2667" b="0" i="0" kern="1200" spc="67" baseline="0">
          <a:solidFill>
            <a:schemeClr val="bg2">
              <a:lumMod val="75000"/>
            </a:schemeClr>
          </a:solidFill>
          <a:latin typeface="SteileFuturaBQ" pitchFamily="2" charset="0"/>
          <a:ea typeface="+mn-ea"/>
          <a:cs typeface="+mn-cs"/>
        </a:defRPr>
      </a:lvl2pPr>
      <a:lvl3pPr marL="692133" indent="-266693" algn="l" defTabSz="914377" rtl="0" eaLnBrk="1" latinLnBrk="0" hangingPunct="1">
        <a:lnSpc>
          <a:spcPct val="90000"/>
        </a:lnSpc>
        <a:spcBef>
          <a:spcPts val="500"/>
        </a:spcBef>
        <a:spcAft>
          <a:spcPts val="0"/>
        </a:spcAft>
        <a:buClr>
          <a:schemeClr val="bg2"/>
        </a:buClr>
        <a:buSzPct val="50000"/>
        <a:buFont typeface="Lucida Grande" panose="020B0600040502020204" pitchFamily="34" charset="0"/>
        <a:buChar char="▶"/>
        <a:tabLst/>
        <a:defRPr sz="2400" b="0" i="0" kern="1200" spc="67" baseline="0">
          <a:solidFill>
            <a:schemeClr val="accent5"/>
          </a:solidFill>
          <a:latin typeface="SteileFuturaBQ" pitchFamily="2" charset="0"/>
          <a:ea typeface="+mn-ea"/>
          <a:cs typeface="+mn-cs"/>
        </a:defRPr>
      </a:lvl3pPr>
      <a:lvl4pPr marL="990575" indent="-228594" algn="l" defTabSz="914377" rtl="0" eaLnBrk="1" latinLnBrk="0" hangingPunct="1">
        <a:lnSpc>
          <a:spcPct val="90000"/>
        </a:lnSpc>
        <a:spcBef>
          <a:spcPts val="500"/>
        </a:spcBef>
        <a:spcAft>
          <a:spcPts val="400"/>
        </a:spcAft>
        <a:buClr>
          <a:schemeClr val="accent1"/>
        </a:buClr>
        <a:buSzPct val="85000"/>
        <a:buFont typeface="Lucida Grande" panose="020B0600040502020204" pitchFamily="34" charset="0"/>
        <a:buChar char="▪"/>
        <a:tabLst/>
        <a:defRPr sz="2133" b="1" i="0" kern="1200" spc="67" baseline="0">
          <a:solidFill>
            <a:schemeClr val="tx1"/>
          </a:solidFill>
          <a:latin typeface="SteileFuturaBQ" pitchFamily="2" charset="0"/>
          <a:ea typeface="+mn-ea"/>
          <a:cs typeface="+mn-cs"/>
        </a:defRPr>
      </a:lvl4pPr>
      <a:lvl5pPr marL="0" indent="0" algn="l" defTabSz="914377" rtl="0" eaLnBrk="1" latinLnBrk="0" hangingPunct="1">
        <a:lnSpc>
          <a:spcPct val="90000"/>
        </a:lnSpc>
        <a:spcBef>
          <a:spcPts val="1600"/>
        </a:spcBef>
        <a:spcAft>
          <a:spcPts val="1600"/>
        </a:spcAft>
        <a:buFont typeface="System Font Regular"/>
        <a:buChar char="​"/>
        <a:defRPr sz="3733" b="1" i="1" kern="1200">
          <a:solidFill>
            <a:schemeClr val="bg2"/>
          </a:solidFill>
          <a:latin typeface="SteileFuturaBQ-BoldOblique" pitchFamily="2" charset="0"/>
          <a:ea typeface="+mn-ea"/>
          <a:cs typeface="+mn-cs"/>
        </a:defRPr>
      </a:lvl5pPr>
      <a:lvl6pPr marL="0" indent="0" algn="l" defTabSz="914377" rtl="0" eaLnBrk="1" latinLnBrk="0" hangingPunct="1">
        <a:lnSpc>
          <a:spcPct val="90000"/>
        </a:lnSpc>
        <a:spcBef>
          <a:spcPts val="500"/>
        </a:spcBef>
        <a:buFont typeface="System Font Regular"/>
        <a:buChar char="​"/>
        <a:defRPr sz="3200" b="0" i="0" kern="1200">
          <a:solidFill>
            <a:schemeClr val="tx1"/>
          </a:solidFill>
          <a:latin typeface="Orgon Slab Light" panose="02000503000000020004" pitchFamily="2" charset="77"/>
          <a:ea typeface="+mn-ea"/>
          <a:cs typeface="+mn-cs"/>
        </a:defRPr>
      </a:lvl6pPr>
      <a:lvl7pPr marL="463284" indent="-463284" algn="l" defTabSz="914377" rtl="0" eaLnBrk="1" latinLnBrk="0" hangingPunct="0">
        <a:lnSpc>
          <a:spcPct val="110000"/>
        </a:lnSpc>
        <a:spcBef>
          <a:spcPts val="500"/>
        </a:spcBef>
        <a:spcAft>
          <a:spcPts val="800"/>
        </a:spcAft>
        <a:buClr>
          <a:schemeClr val="accent3"/>
        </a:buClr>
        <a:buSzPct val="80000"/>
        <a:buFont typeface="Hiragino Sans W3" panose="020B0300000000000000" pitchFamily="34" charset="-128"/>
        <a:buChar char="◉"/>
        <a:defRPr sz="2400" b="0" i="0" kern="1200">
          <a:solidFill>
            <a:schemeClr val="accent1"/>
          </a:solidFill>
          <a:latin typeface="Orgon Slab Light" panose="02000503000000020004" pitchFamily="2" charset="77"/>
          <a:ea typeface="+mn-ea"/>
          <a:cs typeface="+mn-cs"/>
        </a:defRPr>
      </a:lvl7pPr>
      <a:lvl8pPr marL="463284" indent="-463284" algn="l" defTabSz="914377" rtl="0" eaLnBrk="1" latinLnBrk="0" hangingPunct="1">
        <a:lnSpc>
          <a:spcPct val="90000"/>
        </a:lnSpc>
        <a:spcBef>
          <a:spcPts val="500"/>
        </a:spcBef>
        <a:buClr>
          <a:schemeClr val="bg2"/>
        </a:buClr>
        <a:buFont typeface="+mj-lt"/>
        <a:buAutoNum type="arabicPeriod"/>
        <a:defRPr sz="2400" b="0" i="0" kern="1200">
          <a:solidFill>
            <a:schemeClr val="tx1"/>
          </a:solidFill>
          <a:latin typeface="Orgon Slab Medium" panose="02000503000000020004" pitchFamily="2" charset="77"/>
          <a:ea typeface="+mn-ea"/>
          <a:cs typeface="+mn-cs"/>
        </a:defRPr>
      </a:lvl8pPr>
      <a:lvl9pPr marL="0" indent="0" algn="l" defTabSz="914377" rtl="0" eaLnBrk="1" latinLnBrk="0" hangingPunct="1">
        <a:lnSpc>
          <a:spcPct val="90000"/>
        </a:lnSpc>
        <a:spcBef>
          <a:spcPts val="500"/>
        </a:spcBef>
        <a:buFont typeface="System Font Regular"/>
        <a:buChar char="​"/>
        <a:defRPr sz="1867" b="0" i="0" kern="1200">
          <a:solidFill>
            <a:schemeClr val="tx1"/>
          </a:solidFill>
          <a:latin typeface="Orgon Slab Light" panose="02000503000000020004" pitchFamily="2" charset="77"/>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hyperlink" Target="mailto:facsenate@mst.edu"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hyperlink" Target="mailto:mring@mst.edu" TargetMode="Externa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6.tiff"/><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tiff"/><Relationship Id="rId1" Type="http://schemas.openxmlformats.org/officeDocument/2006/relationships/slideLayout" Target="../slideLayouts/slideLayout10.xml"/><Relationship Id="rId5" Type="http://schemas.openxmlformats.org/officeDocument/2006/relationships/image" Target="../media/image31.tiff"/><Relationship Id="rId4" Type="http://schemas.openxmlformats.org/officeDocument/2006/relationships/image" Target="../media/image30.tiff"/></Relationships>
</file>

<file path=ppt/slides/_rels/slide45.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32.tiff"/><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1.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3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38.xml"/></Relationships>
</file>

<file path=ppt/slides/_rels/slide7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38.xml"/></Relationships>
</file>

<file path=ppt/slides/_rels/slide7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8.xml"/></Relationships>
</file>

<file path=ppt/slides/_rels/slide7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
          <p:cNvSpPr txBox="1">
            <a:spLocks noGrp="1"/>
          </p:cNvSpPr>
          <p:nvPr>
            <p:ph type="body" idx="1"/>
          </p:nvPr>
        </p:nvSpPr>
        <p:spPr>
          <a:xfrm>
            <a:off x="2057971" y="2144530"/>
            <a:ext cx="6972300" cy="2641756"/>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003B49"/>
              </a:buClr>
              <a:buSzPts val="5000"/>
              <a:buNone/>
            </a:pPr>
            <a:r>
              <a:rPr lang="en" dirty="0"/>
              <a:t>Faculty Senate Meeting</a:t>
            </a:r>
            <a:endParaRPr dirty="0"/>
          </a:p>
          <a:p>
            <a:pPr marL="0" lvl="0" indent="0" algn="l" rtl="0">
              <a:lnSpc>
                <a:spcPct val="100000"/>
              </a:lnSpc>
              <a:spcBef>
                <a:spcPts val="720"/>
              </a:spcBef>
              <a:spcAft>
                <a:spcPts val="0"/>
              </a:spcAft>
              <a:buClr>
                <a:srgbClr val="003B49"/>
              </a:buClr>
              <a:buSzPts val="3600"/>
              <a:buNone/>
            </a:pPr>
            <a:r>
              <a:rPr lang="en" sz="3600" dirty="0"/>
              <a:t>November 10, 2022</a:t>
            </a:r>
            <a:endParaRPr dirty="0"/>
          </a:p>
          <a:p>
            <a:pPr marL="0" lvl="0" indent="0" algn="l" rtl="0">
              <a:lnSpc>
                <a:spcPct val="100000"/>
              </a:lnSpc>
              <a:spcBef>
                <a:spcPts val="720"/>
              </a:spcBef>
              <a:spcAft>
                <a:spcPts val="0"/>
              </a:spcAft>
              <a:buClr>
                <a:srgbClr val="003B49"/>
              </a:buClr>
              <a:buSzPts val="3600"/>
              <a:buNone/>
            </a:pPr>
            <a:endParaRPr sz="36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g185dd5177ee_0_82"/>
          <p:cNvSpPr txBox="1">
            <a:spLocks noGrp="1"/>
          </p:cNvSpPr>
          <p:nvPr>
            <p:ph type="body" idx="1"/>
          </p:nvPr>
        </p:nvSpPr>
        <p:spPr>
          <a:xfrm>
            <a:off x="895676" y="1842047"/>
            <a:ext cx="9296400" cy="3680400"/>
          </a:xfrm>
          <a:prstGeom prst="rect">
            <a:avLst/>
          </a:prstGeom>
          <a:noFill/>
          <a:ln>
            <a:noFill/>
          </a:ln>
        </p:spPr>
        <p:txBody>
          <a:bodyPr spcFirstLastPara="1" wrap="square" lIns="121900" tIns="60925" rIns="121900" bIns="60925" anchor="t" anchorCtr="0">
            <a:normAutofit/>
          </a:bodyPr>
          <a:lstStyle/>
          <a:p>
            <a:pPr marL="0" lvl="0" indent="0" algn="l" rtl="0">
              <a:lnSpc>
                <a:spcPct val="100000"/>
              </a:lnSpc>
              <a:spcBef>
                <a:spcPts val="0"/>
              </a:spcBef>
              <a:spcAft>
                <a:spcPts val="0"/>
              </a:spcAft>
              <a:buClr>
                <a:srgbClr val="003B49"/>
              </a:buClr>
              <a:buSzPts val="6700"/>
              <a:buNone/>
            </a:pPr>
            <a:r>
              <a:rPr lang="en"/>
              <a:t>Questions?</a:t>
            </a:r>
            <a:endParaRPr/>
          </a:p>
        </p:txBody>
      </p:sp>
    </p:spTree>
    <p:extLst>
      <p:ext uri="{BB962C8B-B14F-4D97-AF65-F5344CB8AC3E}">
        <p14:creationId xmlns:p14="http://schemas.microsoft.com/office/powerpoint/2010/main" val="5355762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5"/>
          <p:cNvSpPr txBox="1">
            <a:spLocks noGrp="1"/>
          </p:cNvSpPr>
          <p:nvPr>
            <p:ph type="body" idx="1"/>
          </p:nvPr>
        </p:nvSpPr>
        <p:spPr>
          <a:xfrm>
            <a:off x="681054" y="3042959"/>
            <a:ext cx="10929485" cy="267379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509E2F"/>
              </a:buClr>
              <a:buSzPts val="3600"/>
              <a:buNone/>
            </a:pPr>
            <a:r>
              <a:rPr lang="en" sz="3600" dirty="0">
                <a:latin typeface="Arial"/>
                <a:ea typeface="Arial"/>
                <a:cs typeface="Arial"/>
                <a:sym typeface="Arial"/>
              </a:rPr>
              <a:t>IV.	Campus Reports</a:t>
            </a:r>
            <a:endParaRPr dirty="0"/>
          </a:p>
          <a:p>
            <a:pPr marL="858838" lvl="1" indent="-858838" algn="l" rtl="0">
              <a:lnSpc>
                <a:spcPct val="100000"/>
              </a:lnSpc>
              <a:spcBef>
                <a:spcPts val="720"/>
              </a:spcBef>
              <a:spcAft>
                <a:spcPts val="0"/>
              </a:spcAft>
              <a:buClr>
                <a:srgbClr val="003B49"/>
              </a:buClr>
              <a:buSzPts val="3600"/>
              <a:buNone/>
            </a:pPr>
            <a:r>
              <a:rPr lang="en" sz="3600" dirty="0">
                <a:solidFill>
                  <a:srgbClr val="003B49"/>
                </a:solidFill>
                <a:latin typeface="Arial"/>
                <a:ea typeface="Arial"/>
                <a:cs typeface="Arial"/>
                <a:sym typeface="Arial"/>
              </a:rPr>
              <a:t>	A.	Staff Council</a:t>
            </a:r>
            <a:endParaRPr dirty="0"/>
          </a:p>
          <a:p>
            <a:pPr marL="858838" lvl="1" indent="-858838" algn="l" rtl="0">
              <a:lnSpc>
                <a:spcPct val="100000"/>
              </a:lnSpc>
              <a:spcBef>
                <a:spcPts val="720"/>
              </a:spcBef>
              <a:spcAft>
                <a:spcPts val="0"/>
              </a:spcAft>
              <a:buClr>
                <a:srgbClr val="003B49"/>
              </a:buClr>
              <a:buSzPts val="3600"/>
              <a:buNone/>
            </a:pPr>
            <a:r>
              <a:rPr lang="en" sz="3600" dirty="0">
                <a:solidFill>
                  <a:srgbClr val="003B49"/>
                </a:solidFill>
                <a:latin typeface="Arial"/>
                <a:ea typeface="Arial"/>
                <a:cs typeface="Arial"/>
                <a:sym typeface="Arial"/>
              </a:rPr>
              <a:t>	</a:t>
            </a:r>
            <a:r>
              <a:rPr lang="en" sz="3600" dirty="0">
                <a:solidFill>
                  <a:srgbClr val="FF0000"/>
                </a:solidFill>
                <a:latin typeface="Arial"/>
                <a:ea typeface="Arial"/>
                <a:cs typeface="Arial"/>
                <a:sym typeface="Arial"/>
              </a:rPr>
              <a:t>	</a:t>
            </a:r>
            <a:r>
              <a:rPr lang="en" sz="3600" dirty="0">
                <a:solidFill>
                  <a:srgbClr val="003B49"/>
                </a:solidFill>
                <a:latin typeface="Arial"/>
                <a:ea typeface="Arial"/>
                <a:cs typeface="Arial"/>
                <a:sym typeface="Arial"/>
              </a:rPr>
              <a:t>M. Fowler</a:t>
            </a:r>
          </a:p>
          <a:p>
            <a:pPr marL="858838" lvl="1" indent="-858838" algn="l" rtl="0">
              <a:lnSpc>
                <a:spcPct val="100000"/>
              </a:lnSpc>
              <a:spcBef>
                <a:spcPts val="720"/>
              </a:spcBef>
              <a:spcAft>
                <a:spcPts val="0"/>
              </a:spcAft>
              <a:buClr>
                <a:srgbClr val="003B49"/>
              </a:buClr>
              <a:buSzPts val="3600"/>
              <a:buNone/>
            </a:pPr>
            <a:r>
              <a:rPr lang="en" sz="3600" dirty="0">
                <a:solidFill>
                  <a:srgbClr val="003B49"/>
                </a:solidFill>
              </a:rPr>
              <a:t>	(No report)</a:t>
            </a:r>
            <a:endParaRPr lang="en" sz="3600" dirty="0">
              <a:solidFill>
                <a:srgbClr val="003B49"/>
              </a:solidFill>
              <a:latin typeface="Arial"/>
              <a:ea typeface="Arial"/>
              <a:cs typeface="Arial"/>
              <a:sym typeface="Arial"/>
            </a:endParaRPr>
          </a:p>
        </p:txBody>
      </p:sp>
      <p:sp>
        <p:nvSpPr>
          <p:cNvPr id="168" name="Google Shape;168;p15"/>
          <p:cNvSpPr txBox="1">
            <a:spLocks noGrp="1"/>
          </p:cNvSpPr>
          <p:nvPr>
            <p:ph type="body" idx="2"/>
          </p:nvPr>
        </p:nvSpPr>
        <p:spPr>
          <a:xfrm>
            <a:off x="681053" y="1790003"/>
            <a:ext cx="10912883" cy="99199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509E2F"/>
              </a:buClr>
              <a:buSzPts val="3600"/>
              <a:buNone/>
            </a:pPr>
            <a:r>
              <a:rPr lang="en" sz="3600">
                <a:latin typeface="Arial"/>
                <a:ea typeface="Arial"/>
                <a:cs typeface="Arial"/>
                <a:sym typeface="Arial"/>
              </a:rPr>
              <a:t>Agenda</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16"/>
          <p:cNvSpPr txBox="1">
            <a:spLocks noGrp="1"/>
          </p:cNvSpPr>
          <p:nvPr>
            <p:ph type="body" idx="1"/>
          </p:nvPr>
        </p:nvSpPr>
        <p:spPr>
          <a:xfrm>
            <a:off x="681054" y="3042959"/>
            <a:ext cx="10929485" cy="267379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509E2F"/>
              </a:buClr>
              <a:buSzPts val="3600"/>
              <a:buNone/>
            </a:pPr>
            <a:r>
              <a:rPr lang="en" sz="3600" dirty="0">
                <a:latin typeface="Arial"/>
                <a:ea typeface="Arial"/>
                <a:cs typeface="Arial"/>
                <a:sym typeface="Arial"/>
              </a:rPr>
              <a:t>IV.	Campus Reports</a:t>
            </a:r>
            <a:endParaRPr dirty="0"/>
          </a:p>
          <a:p>
            <a:pPr marL="858838" lvl="1" indent="-858838" algn="l" rtl="0">
              <a:lnSpc>
                <a:spcPct val="100000"/>
              </a:lnSpc>
              <a:spcBef>
                <a:spcPts val="720"/>
              </a:spcBef>
              <a:spcAft>
                <a:spcPts val="0"/>
              </a:spcAft>
              <a:buClr>
                <a:srgbClr val="003B49"/>
              </a:buClr>
              <a:buSzPts val="3600"/>
              <a:buNone/>
            </a:pPr>
            <a:r>
              <a:rPr lang="en" sz="3600" dirty="0">
                <a:solidFill>
                  <a:srgbClr val="003B49"/>
                </a:solidFill>
                <a:latin typeface="Arial"/>
                <a:ea typeface="Arial"/>
                <a:cs typeface="Arial"/>
                <a:sym typeface="Arial"/>
              </a:rPr>
              <a:t>	B.	Student Council</a:t>
            </a:r>
            <a:endParaRPr dirty="0"/>
          </a:p>
          <a:p>
            <a:pPr marL="858838" lvl="1" indent="-858838" defTabSz="685800">
              <a:buNone/>
            </a:pPr>
            <a:r>
              <a:rPr lang="en" sz="3600" dirty="0">
                <a:solidFill>
                  <a:srgbClr val="003B49"/>
                </a:solidFill>
                <a:latin typeface="Arial"/>
                <a:ea typeface="Arial"/>
                <a:cs typeface="Arial"/>
                <a:sym typeface="Arial"/>
              </a:rPr>
              <a:t>	</a:t>
            </a:r>
            <a:r>
              <a:rPr lang="en-US" sz="3600" dirty="0">
                <a:solidFill>
                  <a:srgbClr val="003B49"/>
                </a:solidFill>
                <a:latin typeface="Orgon Slab" panose="02000503000000020004" pitchFamily="50" charset="0"/>
              </a:rPr>
              <a:t>A. </a:t>
            </a:r>
            <a:r>
              <a:rPr lang="en-US" sz="3600" dirty="0" err="1">
                <a:solidFill>
                  <a:srgbClr val="003B49"/>
                </a:solidFill>
                <a:latin typeface="Orgon Slab" panose="02000503000000020004" pitchFamily="50" charset="0"/>
              </a:rPr>
              <a:t>Berkhoff</a:t>
            </a:r>
            <a:r>
              <a:rPr lang="en-US" sz="3600" dirty="0">
                <a:solidFill>
                  <a:srgbClr val="003B49"/>
                </a:solidFill>
                <a:latin typeface="Orgon Slab" panose="02000503000000020004" pitchFamily="50" charset="0"/>
              </a:rPr>
              <a:t> (CEC Chair)</a:t>
            </a:r>
          </a:p>
          <a:p>
            <a:pPr marL="858838" lvl="1" indent="-858838" algn="l" rtl="0">
              <a:lnSpc>
                <a:spcPct val="100000"/>
              </a:lnSpc>
              <a:spcBef>
                <a:spcPts val="560"/>
              </a:spcBef>
              <a:spcAft>
                <a:spcPts val="0"/>
              </a:spcAft>
              <a:buClr>
                <a:srgbClr val="003B49"/>
              </a:buClr>
              <a:buSzPts val="2800"/>
              <a:buNone/>
            </a:pPr>
            <a:r>
              <a:rPr lang="en" sz="2800" dirty="0">
                <a:solidFill>
                  <a:srgbClr val="003B49"/>
                </a:solidFill>
                <a:latin typeface="Arial"/>
                <a:ea typeface="Arial"/>
                <a:cs typeface="Arial"/>
                <a:sym typeface="Arial"/>
              </a:rPr>
              <a:t>				</a:t>
            </a:r>
            <a:endParaRPr dirty="0"/>
          </a:p>
          <a:p>
            <a:pPr marL="858838" lvl="1" indent="-858838" algn="l" rtl="0">
              <a:lnSpc>
                <a:spcPct val="100000"/>
              </a:lnSpc>
              <a:spcBef>
                <a:spcPts val="560"/>
              </a:spcBef>
              <a:spcAft>
                <a:spcPts val="0"/>
              </a:spcAft>
              <a:buClr>
                <a:srgbClr val="003B49"/>
              </a:buClr>
              <a:buSzPts val="2800"/>
              <a:buNone/>
            </a:pPr>
            <a:r>
              <a:rPr lang="en" sz="2800" dirty="0">
                <a:solidFill>
                  <a:srgbClr val="003B49"/>
                </a:solidFill>
                <a:latin typeface="Arial"/>
                <a:ea typeface="Arial"/>
                <a:cs typeface="Arial"/>
                <a:sym typeface="Arial"/>
              </a:rPr>
              <a:t>		</a:t>
            </a:r>
            <a:endParaRPr dirty="0"/>
          </a:p>
          <a:p>
            <a:pPr marL="6350" lvl="0" indent="-6350" algn="l" rtl="0">
              <a:lnSpc>
                <a:spcPct val="100000"/>
              </a:lnSpc>
              <a:spcBef>
                <a:spcPts val="720"/>
              </a:spcBef>
              <a:spcAft>
                <a:spcPts val="0"/>
              </a:spcAft>
              <a:buClr>
                <a:srgbClr val="509E2F"/>
              </a:buClr>
              <a:buSzPts val="3600"/>
              <a:buNone/>
            </a:pPr>
            <a:endParaRPr sz="3600" dirty="0">
              <a:latin typeface="Arial"/>
              <a:ea typeface="Arial"/>
              <a:cs typeface="Arial"/>
              <a:sym typeface="Arial"/>
            </a:endParaRPr>
          </a:p>
        </p:txBody>
      </p:sp>
      <p:sp>
        <p:nvSpPr>
          <p:cNvPr id="174" name="Google Shape;174;p16"/>
          <p:cNvSpPr txBox="1">
            <a:spLocks noGrp="1"/>
          </p:cNvSpPr>
          <p:nvPr>
            <p:ph type="body" idx="2"/>
          </p:nvPr>
        </p:nvSpPr>
        <p:spPr>
          <a:xfrm>
            <a:off x="681053" y="1790003"/>
            <a:ext cx="10912883" cy="99199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509E2F"/>
              </a:buClr>
              <a:buSzPts val="3600"/>
              <a:buNone/>
            </a:pPr>
            <a:r>
              <a:rPr lang="en" sz="3600">
                <a:latin typeface="Arial"/>
                <a:ea typeface="Arial"/>
                <a:cs typeface="Arial"/>
                <a:sym typeface="Arial"/>
              </a:rPr>
              <a:t>Agenda</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1DB8438-F785-4C00-BBED-6C33971BF8AD}"/>
              </a:ext>
            </a:extLst>
          </p:cNvPr>
          <p:cNvSpPr>
            <a:spLocks noGrp="1"/>
          </p:cNvSpPr>
          <p:nvPr>
            <p:ph type="body" sz="quarter" idx="13"/>
          </p:nvPr>
        </p:nvSpPr>
        <p:spPr>
          <a:xfrm>
            <a:off x="1995791" y="1790002"/>
            <a:ext cx="8117732" cy="4731114"/>
          </a:xfrm>
        </p:spPr>
        <p:txBody>
          <a:bodyPr>
            <a:normAutofit/>
          </a:bodyPr>
          <a:lstStyle/>
          <a:p>
            <a:pPr algn="ctr">
              <a:spcBef>
                <a:spcPts val="0"/>
              </a:spcBef>
            </a:pPr>
            <a:r>
              <a:rPr lang="en-US" sz="3200" b="1" dirty="0">
                <a:latin typeface="Calibri" panose="020F0502020204030204" pitchFamily="34" charset="0"/>
                <a:ea typeface="Calibri" panose="020F0502020204030204" pitchFamily="34" charset="0"/>
              </a:rPr>
              <a:t>Current course of action</a:t>
            </a:r>
          </a:p>
          <a:p>
            <a:pPr marL="800100" lvl="1" indent="-342900">
              <a:spcBef>
                <a:spcPts val="0"/>
              </a:spcBef>
              <a:buFont typeface="Calibri" panose="020F0502020204030204" pitchFamily="34" charset="0"/>
              <a:buChar char="-"/>
            </a:pPr>
            <a:endParaRPr lang="en-US" b="1" dirty="0">
              <a:latin typeface="Calibri" panose="020F0502020204030204" pitchFamily="34" charset="0"/>
              <a:ea typeface="Calibri" panose="020F0502020204030204" pitchFamily="34" charset="0"/>
            </a:endParaRPr>
          </a:p>
          <a:p>
            <a:pPr marL="800100" lvl="1" indent="-342900">
              <a:spcBef>
                <a:spcPts val="0"/>
              </a:spcBef>
              <a:buFont typeface="Calibri" panose="020F0502020204030204" pitchFamily="34" charset="0"/>
              <a:buChar char="-"/>
            </a:pPr>
            <a:r>
              <a:rPr lang="en-US" b="1" dirty="0">
                <a:latin typeface="Calibri" panose="020F0502020204030204" pitchFamily="34" charset="0"/>
                <a:ea typeface="Calibri" panose="020F0502020204030204" pitchFamily="34" charset="0"/>
              </a:rPr>
              <a:t>Students are being sent to department chairs to:</a:t>
            </a:r>
          </a:p>
          <a:p>
            <a:pPr marL="800100" lvl="1" indent="-342900">
              <a:spcBef>
                <a:spcPts val="0"/>
              </a:spcBef>
              <a:buFont typeface="Calibri" panose="020F0502020204030204" pitchFamily="34" charset="0"/>
              <a:buChar char="-"/>
            </a:pPr>
            <a:endParaRPr lang="en-US" b="1" dirty="0">
              <a:latin typeface="Calibri" panose="020F0502020204030204" pitchFamily="34" charset="0"/>
              <a:ea typeface="Calibri" panose="020F0502020204030204" pitchFamily="34" charset="0"/>
            </a:endParaRPr>
          </a:p>
          <a:p>
            <a:pPr marL="1257300" lvl="2" indent="-342900">
              <a:spcBef>
                <a:spcPts val="0"/>
              </a:spcBef>
              <a:buFont typeface="Calibri" panose="020F0502020204030204" pitchFamily="34" charset="0"/>
              <a:buChar char="-"/>
            </a:pPr>
            <a:r>
              <a:rPr lang="en-US" b="1" dirty="0">
                <a:solidFill>
                  <a:schemeClr val="accent4">
                    <a:lumMod val="50000"/>
                  </a:schemeClr>
                </a:solidFill>
                <a:latin typeface="Calibri" panose="020F0502020204030204" pitchFamily="34" charset="0"/>
                <a:ea typeface="Calibri" panose="020F0502020204030204" pitchFamily="34" charset="0"/>
              </a:rPr>
              <a:t>Discuss curriculum changes</a:t>
            </a:r>
          </a:p>
          <a:p>
            <a:pPr marL="800100" lvl="1" indent="-342900">
              <a:spcBef>
                <a:spcPts val="0"/>
              </a:spcBef>
              <a:buFont typeface="Calibri" panose="020F0502020204030204" pitchFamily="34" charset="0"/>
              <a:buChar char="-"/>
            </a:pPr>
            <a:endParaRPr lang="en-US" b="1" dirty="0">
              <a:solidFill>
                <a:schemeClr val="accent4">
                  <a:lumMod val="50000"/>
                </a:schemeClr>
              </a:solidFill>
              <a:latin typeface="Calibri" panose="020F0502020204030204" pitchFamily="34" charset="0"/>
              <a:ea typeface="Calibri" panose="020F0502020204030204" pitchFamily="34" charset="0"/>
            </a:endParaRPr>
          </a:p>
          <a:p>
            <a:pPr marL="1257300" lvl="2" indent="-342900">
              <a:spcBef>
                <a:spcPts val="0"/>
              </a:spcBef>
              <a:buFont typeface="Calibri" panose="020F0502020204030204" pitchFamily="34" charset="0"/>
              <a:buChar char="-"/>
            </a:pPr>
            <a:r>
              <a:rPr lang="en-US" b="1" dirty="0">
                <a:solidFill>
                  <a:schemeClr val="accent4">
                    <a:lumMod val="50000"/>
                  </a:schemeClr>
                </a:solidFill>
                <a:latin typeface="Calibri" panose="020F0502020204030204" pitchFamily="34" charset="0"/>
                <a:ea typeface="Calibri" panose="020F0502020204030204" pitchFamily="34" charset="0"/>
              </a:rPr>
              <a:t>Lab materials and accessibility</a:t>
            </a:r>
          </a:p>
          <a:p>
            <a:pPr marL="800100" lvl="1" indent="-342900">
              <a:spcBef>
                <a:spcPts val="0"/>
              </a:spcBef>
              <a:buFont typeface="Calibri" panose="020F0502020204030204" pitchFamily="34" charset="0"/>
              <a:buChar char="-"/>
            </a:pPr>
            <a:endParaRPr lang="en-US" b="1" dirty="0">
              <a:solidFill>
                <a:schemeClr val="accent4">
                  <a:lumMod val="50000"/>
                </a:schemeClr>
              </a:solidFill>
              <a:latin typeface="Calibri" panose="020F0502020204030204" pitchFamily="34" charset="0"/>
              <a:ea typeface="Calibri" panose="020F0502020204030204" pitchFamily="34" charset="0"/>
            </a:endParaRPr>
          </a:p>
          <a:p>
            <a:pPr marL="1257300" lvl="2" indent="-342900">
              <a:spcBef>
                <a:spcPts val="0"/>
              </a:spcBef>
              <a:buFont typeface="Calibri" panose="020F0502020204030204" pitchFamily="34" charset="0"/>
              <a:buChar char="-"/>
            </a:pPr>
            <a:r>
              <a:rPr lang="en-US" b="1" dirty="0">
                <a:solidFill>
                  <a:schemeClr val="accent4">
                    <a:lumMod val="50000"/>
                  </a:schemeClr>
                </a:solidFill>
                <a:latin typeface="Calibri" panose="020F0502020204030204" pitchFamily="34" charset="0"/>
                <a:ea typeface="Calibri" panose="020F0502020204030204" pitchFamily="34" charset="0"/>
              </a:rPr>
              <a:t>Methods of teaching (Project vs Test)</a:t>
            </a:r>
          </a:p>
        </p:txBody>
      </p:sp>
    </p:spTree>
    <p:extLst>
      <p:ext uri="{BB962C8B-B14F-4D97-AF65-F5344CB8AC3E}">
        <p14:creationId xmlns:p14="http://schemas.microsoft.com/office/powerpoint/2010/main" val="7634630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17"/>
          <p:cNvSpPr txBox="1">
            <a:spLocks noGrp="1"/>
          </p:cNvSpPr>
          <p:nvPr>
            <p:ph type="body" idx="1"/>
          </p:nvPr>
        </p:nvSpPr>
        <p:spPr>
          <a:xfrm>
            <a:off x="681054" y="3042959"/>
            <a:ext cx="10929485" cy="267379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509E2F"/>
              </a:buClr>
              <a:buSzPts val="3600"/>
              <a:buNone/>
            </a:pPr>
            <a:r>
              <a:rPr lang="en" sz="3600" dirty="0">
                <a:latin typeface="Arial"/>
                <a:ea typeface="Arial"/>
                <a:cs typeface="Arial"/>
                <a:sym typeface="Arial"/>
              </a:rPr>
              <a:t>IV.	Campus Reports</a:t>
            </a:r>
            <a:endParaRPr dirty="0"/>
          </a:p>
          <a:p>
            <a:pPr marL="858838" lvl="1" indent="-858838" algn="l" rtl="0">
              <a:lnSpc>
                <a:spcPct val="100000"/>
              </a:lnSpc>
              <a:spcBef>
                <a:spcPts val="720"/>
              </a:spcBef>
              <a:spcAft>
                <a:spcPts val="0"/>
              </a:spcAft>
              <a:buClr>
                <a:srgbClr val="003B49"/>
              </a:buClr>
              <a:buSzPts val="3600"/>
              <a:buNone/>
            </a:pPr>
            <a:r>
              <a:rPr lang="en" sz="3600" dirty="0">
                <a:solidFill>
                  <a:srgbClr val="003B49"/>
                </a:solidFill>
                <a:latin typeface="Arial"/>
                <a:ea typeface="Arial"/>
                <a:cs typeface="Arial"/>
                <a:sym typeface="Arial"/>
              </a:rPr>
              <a:t>	C.	Council of Graduate Students</a:t>
            </a:r>
            <a:endParaRPr dirty="0"/>
          </a:p>
          <a:p>
            <a:pPr marL="858838" lvl="1" indent="-858838" algn="l" rtl="0">
              <a:lnSpc>
                <a:spcPct val="100000"/>
              </a:lnSpc>
              <a:spcBef>
                <a:spcPts val="720"/>
              </a:spcBef>
              <a:spcAft>
                <a:spcPts val="0"/>
              </a:spcAft>
              <a:buClr>
                <a:srgbClr val="003B49"/>
              </a:buClr>
              <a:buSzPts val="3600"/>
              <a:buNone/>
            </a:pPr>
            <a:r>
              <a:rPr lang="en" sz="3600" dirty="0">
                <a:solidFill>
                  <a:srgbClr val="003B49"/>
                </a:solidFill>
                <a:latin typeface="Arial"/>
                <a:ea typeface="Arial"/>
                <a:cs typeface="Arial"/>
                <a:sym typeface="Arial"/>
              </a:rPr>
              <a:t>		M. Twarakavi </a:t>
            </a:r>
          </a:p>
          <a:p>
            <a:pPr marL="858838" lvl="1" indent="-858838" algn="l" rtl="0">
              <a:lnSpc>
                <a:spcPct val="100000"/>
              </a:lnSpc>
              <a:spcBef>
                <a:spcPts val="720"/>
              </a:spcBef>
              <a:spcAft>
                <a:spcPts val="0"/>
              </a:spcAft>
              <a:buClr>
                <a:srgbClr val="003B49"/>
              </a:buClr>
              <a:buSzPts val="3600"/>
              <a:buNone/>
            </a:pPr>
            <a:r>
              <a:rPr lang="en" sz="3600" dirty="0">
                <a:solidFill>
                  <a:srgbClr val="003B49"/>
                </a:solidFill>
                <a:latin typeface="Arial"/>
                <a:ea typeface="Arial"/>
                <a:cs typeface="Arial"/>
                <a:sym typeface="Arial"/>
              </a:rPr>
              <a:t>	(No report)</a:t>
            </a:r>
            <a:r>
              <a:rPr lang="en" sz="2800" dirty="0">
                <a:solidFill>
                  <a:srgbClr val="003B49"/>
                </a:solidFill>
                <a:latin typeface="Arial"/>
                <a:ea typeface="Arial"/>
                <a:cs typeface="Arial"/>
                <a:sym typeface="Arial"/>
              </a:rPr>
              <a:t>	</a:t>
            </a:r>
          </a:p>
          <a:p>
            <a:pPr marL="858838" lvl="1" indent="-858838" algn="l" rtl="0">
              <a:lnSpc>
                <a:spcPct val="100000"/>
              </a:lnSpc>
              <a:spcBef>
                <a:spcPts val="720"/>
              </a:spcBef>
              <a:spcAft>
                <a:spcPts val="0"/>
              </a:spcAft>
              <a:buClr>
                <a:srgbClr val="003B49"/>
              </a:buClr>
              <a:buSzPts val="3600"/>
              <a:buNone/>
            </a:pPr>
            <a:r>
              <a:rPr lang="en" sz="2800" dirty="0">
                <a:solidFill>
                  <a:srgbClr val="003B49"/>
                </a:solidFill>
                <a:latin typeface="Arial"/>
                <a:ea typeface="Arial"/>
                <a:cs typeface="Arial"/>
                <a:sym typeface="Arial"/>
              </a:rPr>
              <a:t>	</a:t>
            </a:r>
            <a:endParaRPr dirty="0"/>
          </a:p>
          <a:p>
            <a:pPr marL="858838" lvl="1" indent="-858838" algn="l" rtl="0">
              <a:lnSpc>
                <a:spcPct val="100000"/>
              </a:lnSpc>
              <a:spcBef>
                <a:spcPts val="720"/>
              </a:spcBef>
              <a:spcAft>
                <a:spcPts val="0"/>
              </a:spcAft>
              <a:buClr>
                <a:srgbClr val="003B49"/>
              </a:buClr>
              <a:buSzPts val="3600"/>
              <a:buNone/>
            </a:pPr>
            <a:r>
              <a:rPr lang="en" sz="3600" dirty="0">
                <a:solidFill>
                  <a:srgbClr val="003B49"/>
                </a:solidFill>
                <a:latin typeface="Arial"/>
                <a:ea typeface="Arial"/>
                <a:cs typeface="Arial"/>
                <a:sym typeface="Arial"/>
              </a:rPr>
              <a:t>	</a:t>
            </a:r>
            <a:r>
              <a:rPr lang="en" sz="2800" dirty="0">
                <a:solidFill>
                  <a:srgbClr val="003B49"/>
                </a:solidFill>
                <a:latin typeface="Arial"/>
                <a:ea typeface="Arial"/>
                <a:cs typeface="Arial"/>
                <a:sym typeface="Arial"/>
              </a:rPr>
              <a:t>	</a:t>
            </a:r>
            <a:endParaRPr dirty="0"/>
          </a:p>
          <a:p>
            <a:pPr marL="858838" lvl="1" indent="-858838" algn="l" rtl="0">
              <a:lnSpc>
                <a:spcPct val="100000"/>
              </a:lnSpc>
              <a:spcBef>
                <a:spcPts val="560"/>
              </a:spcBef>
              <a:spcAft>
                <a:spcPts val="0"/>
              </a:spcAft>
              <a:buClr>
                <a:srgbClr val="003B49"/>
              </a:buClr>
              <a:buSzPts val="2800"/>
              <a:buNone/>
            </a:pPr>
            <a:r>
              <a:rPr lang="en" sz="2800" dirty="0">
                <a:solidFill>
                  <a:srgbClr val="003B49"/>
                </a:solidFill>
                <a:latin typeface="Arial"/>
                <a:ea typeface="Arial"/>
                <a:cs typeface="Arial"/>
                <a:sym typeface="Arial"/>
              </a:rPr>
              <a:t>		</a:t>
            </a:r>
            <a:endParaRPr dirty="0"/>
          </a:p>
          <a:p>
            <a:pPr marL="6350" lvl="0" indent="-6350" algn="l" rtl="0">
              <a:lnSpc>
                <a:spcPct val="100000"/>
              </a:lnSpc>
              <a:spcBef>
                <a:spcPts val="720"/>
              </a:spcBef>
              <a:spcAft>
                <a:spcPts val="0"/>
              </a:spcAft>
              <a:buClr>
                <a:srgbClr val="509E2F"/>
              </a:buClr>
              <a:buSzPts val="3600"/>
              <a:buNone/>
            </a:pPr>
            <a:endParaRPr sz="3600" dirty="0">
              <a:latin typeface="Arial"/>
              <a:ea typeface="Arial"/>
              <a:cs typeface="Arial"/>
              <a:sym typeface="Arial"/>
            </a:endParaRPr>
          </a:p>
        </p:txBody>
      </p:sp>
      <p:sp>
        <p:nvSpPr>
          <p:cNvPr id="180" name="Google Shape;180;p17"/>
          <p:cNvSpPr txBox="1">
            <a:spLocks noGrp="1"/>
          </p:cNvSpPr>
          <p:nvPr>
            <p:ph type="body" idx="2"/>
          </p:nvPr>
        </p:nvSpPr>
        <p:spPr>
          <a:xfrm>
            <a:off x="681053" y="1790003"/>
            <a:ext cx="10912883" cy="99199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509E2F"/>
              </a:buClr>
              <a:buSzPts val="3600"/>
              <a:buNone/>
            </a:pPr>
            <a:r>
              <a:rPr lang="en" sz="3600">
                <a:latin typeface="Arial"/>
                <a:ea typeface="Arial"/>
                <a:cs typeface="Arial"/>
                <a:sym typeface="Arial"/>
              </a:rPr>
              <a:t>Agenda</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18"/>
          <p:cNvSpPr txBox="1">
            <a:spLocks noGrp="1"/>
          </p:cNvSpPr>
          <p:nvPr>
            <p:ph type="body" idx="1"/>
          </p:nvPr>
        </p:nvSpPr>
        <p:spPr>
          <a:xfrm>
            <a:off x="681054" y="3042959"/>
            <a:ext cx="10929485" cy="267379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509E2F"/>
              </a:buClr>
              <a:buSzPts val="3600"/>
              <a:buNone/>
            </a:pPr>
            <a:r>
              <a:rPr lang="en" sz="3600" dirty="0">
                <a:latin typeface="Arial"/>
                <a:ea typeface="Arial"/>
                <a:cs typeface="Arial"/>
                <a:sym typeface="Arial"/>
              </a:rPr>
              <a:t>V.	Special Topic</a:t>
            </a:r>
            <a:endParaRPr dirty="0"/>
          </a:p>
          <a:p>
            <a:pPr marL="858838" lvl="1" indent="-858838" algn="l" rtl="0">
              <a:lnSpc>
                <a:spcPct val="100000"/>
              </a:lnSpc>
              <a:spcBef>
                <a:spcPts val="640"/>
              </a:spcBef>
              <a:spcAft>
                <a:spcPts val="0"/>
              </a:spcAft>
              <a:buClr>
                <a:srgbClr val="003B49"/>
              </a:buClr>
              <a:buSzPts val="3200"/>
              <a:buNone/>
            </a:pPr>
            <a:r>
              <a:rPr lang="en" sz="3600" dirty="0">
                <a:solidFill>
                  <a:srgbClr val="003B49"/>
                </a:solidFill>
                <a:latin typeface="Arial"/>
                <a:ea typeface="Arial"/>
                <a:cs typeface="Arial"/>
                <a:sym typeface="Arial"/>
              </a:rPr>
              <a:t>	</a:t>
            </a:r>
            <a:r>
              <a:rPr lang="en-US" sz="3600" dirty="0">
                <a:solidFill>
                  <a:srgbClr val="003B49"/>
                </a:solidFill>
                <a:latin typeface="Arial"/>
                <a:ea typeface="Arial"/>
                <a:cs typeface="Arial"/>
                <a:sym typeface="Arial"/>
              </a:rPr>
              <a:t>Intercollegiate Athletics and Recreation</a:t>
            </a:r>
            <a:endParaRPr sz="3600" dirty="0"/>
          </a:p>
          <a:p>
            <a:pPr marL="858838" lvl="1" indent="-858838" algn="l" rtl="0">
              <a:lnSpc>
                <a:spcPct val="100000"/>
              </a:lnSpc>
              <a:spcBef>
                <a:spcPts val="640"/>
              </a:spcBef>
              <a:spcAft>
                <a:spcPts val="0"/>
              </a:spcAft>
              <a:buClr>
                <a:srgbClr val="003B49"/>
              </a:buClr>
              <a:buSzPts val="3200"/>
              <a:buNone/>
            </a:pPr>
            <a:r>
              <a:rPr lang="en" sz="3600" dirty="0">
                <a:solidFill>
                  <a:srgbClr val="003B49"/>
                </a:solidFill>
                <a:latin typeface="Arial"/>
                <a:ea typeface="Arial"/>
                <a:cs typeface="Arial"/>
                <a:sym typeface="Arial"/>
              </a:rPr>
              <a:t>		</a:t>
            </a:r>
            <a:r>
              <a:rPr lang="en" sz="3600" dirty="0">
                <a:solidFill>
                  <a:srgbClr val="003B49"/>
                </a:solidFill>
              </a:rPr>
              <a:t>M. Ringhausen</a:t>
            </a:r>
            <a:endParaRPr sz="3600" dirty="0"/>
          </a:p>
          <a:p>
            <a:pPr marL="858838" lvl="1" indent="-858838" algn="l" rtl="0">
              <a:lnSpc>
                <a:spcPct val="100000"/>
              </a:lnSpc>
              <a:spcBef>
                <a:spcPts val="560"/>
              </a:spcBef>
              <a:spcAft>
                <a:spcPts val="0"/>
              </a:spcAft>
              <a:buClr>
                <a:srgbClr val="003B49"/>
              </a:buClr>
              <a:buSzPts val="2800"/>
              <a:buNone/>
            </a:pPr>
            <a:r>
              <a:rPr lang="en" sz="2800" dirty="0">
                <a:solidFill>
                  <a:srgbClr val="003B49"/>
                </a:solidFill>
                <a:latin typeface="Arial"/>
                <a:ea typeface="Arial"/>
                <a:cs typeface="Arial"/>
                <a:sym typeface="Arial"/>
              </a:rPr>
              <a:t>			</a:t>
            </a:r>
            <a:endParaRPr dirty="0"/>
          </a:p>
          <a:p>
            <a:pPr marL="858838" lvl="1" indent="-858838" algn="l" rtl="0">
              <a:lnSpc>
                <a:spcPct val="100000"/>
              </a:lnSpc>
              <a:spcBef>
                <a:spcPts val="720"/>
              </a:spcBef>
              <a:spcAft>
                <a:spcPts val="0"/>
              </a:spcAft>
              <a:buClr>
                <a:srgbClr val="003B49"/>
              </a:buClr>
              <a:buSzPts val="3600"/>
              <a:buNone/>
            </a:pPr>
            <a:r>
              <a:rPr lang="en" sz="3600" dirty="0">
                <a:solidFill>
                  <a:srgbClr val="003B49"/>
                </a:solidFill>
                <a:latin typeface="Arial"/>
                <a:ea typeface="Arial"/>
                <a:cs typeface="Arial"/>
                <a:sym typeface="Arial"/>
              </a:rPr>
              <a:t>	</a:t>
            </a:r>
            <a:r>
              <a:rPr lang="en" sz="2800" dirty="0">
                <a:solidFill>
                  <a:srgbClr val="003B49"/>
                </a:solidFill>
                <a:latin typeface="Arial"/>
                <a:ea typeface="Arial"/>
                <a:cs typeface="Arial"/>
                <a:sym typeface="Arial"/>
              </a:rPr>
              <a:t>	</a:t>
            </a:r>
            <a:endParaRPr dirty="0"/>
          </a:p>
          <a:p>
            <a:pPr marL="858838" lvl="1" indent="-858838" algn="l" rtl="0">
              <a:lnSpc>
                <a:spcPct val="100000"/>
              </a:lnSpc>
              <a:spcBef>
                <a:spcPts val="560"/>
              </a:spcBef>
              <a:spcAft>
                <a:spcPts val="0"/>
              </a:spcAft>
              <a:buClr>
                <a:srgbClr val="003B49"/>
              </a:buClr>
              <a:buSzPts val="2800"/>
              <a:buNone/>
            </a:pPr>
            <a:r>
              <a:rPr lang="en" sz="2800" dirty="0">
                <a:solidFill>
                  <a:srgbClr val="003B49"/>
                </a:solidFill>
                <a:latin typeface="Arial"/>
                <a:ea typeface="Arial"/>
                <a:cs typeface="Arial"/>
                <a:sym typeface="Arial"/>
              </a:rPr>
              <a:t>		</a:t>
            </a:r>
            <a:endParaRPr dirty="0"/>
          </a:p>
          <a:p>
            <a:pPr marL="6350" lvl="0" indent="-6350" algn="l" rtl="0">
              <a:lnSpc>
                <a:spcPct val="100000"/>
              </a:lnSpc>
              <a:spcBef>
                <a:spcPts val="720"/>
              </a:spcBef>
              <a:spcAft>
                <a:spcPts val="0"/>
              </a:spcAft>
              <a:buClr>
                <a:srgbClr val="509E2F"/>
              </a:buClr>
              <a:buSzPts val="3600"/>
              <a:buNone/>
            </a:pPr>
            <a:endParaRPr sz="3600" dirty="0">
              <a:latin typeface="Arial"/>
              <a:ea typeface="Arial"/>
              <a:cs typeface="Arial"/>
              <a:sym typeface="Arial"/>
            </a:endParaRPr>
          </a:p>
        </p:txBody>
      </p:sp>
      <p:sp>
        <p:nvSpPr>
          <p:cNvPr id="186" name="Google Shape;186;p18"/>
          <p:cNvSpPr txBox="1">
            <a:spLocks noGrp="1"/>
          </p:cNvSpPr>
          <p:nvPr>
            <p:ph type="body" idx="2"/>
          </p:nvPr>
        </p:nvSpPr>
        <p:spPr>
          <a:xfrm>
            <a:off x="681053" y="1790003"/>
            <a:ext cx="10912883" cy="99199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509E2F"/>
              </a:buClr>
              <a:buSzPts val="3600"/>
              <a:buNone/>
            </a:pPr>
            <a:r>
              <a:rPr lang="en" sz="3600">
                <a:latin typeface="Arial"/>
                <a:ea typeface="Arial"/>
                <a:cs typeface="Arial"/>
                <a:sym typeface="Arial"/>
              </a:rPr>
              <a:t>Agenda</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03E38D5-1A72-A84E-8BE2-D4DEBEA00772}"/>
              </a:ext>
            </a:extLst>
          </p:cNvPr>
          <p:cNvSpPr>
            <a:spLocks noGrp="1"/>
          </p:cNvSpPr>
          <p:nvPr>
            <p:ph sz="quarter" idx="10"/>
          </p:nvPr>
        </p:nvSpPr>
        <p:spPr>
          <a:xfrm>
            <a:off x="1013884" y="3259271"/>
            <a:ext cx="10411883" cy="3105149"/>
          </a:xfrm>
        </p:spPr>
        <p:txBody>
          <a:bodyPr>
            <a:normAutofit fontScale="92500" lnSpcReduction="10000"/>
          </a:bodyPr>
          <a:lstStyle/>
          <a:p>
            <a:pPr algn="ctr">
              <a:lnSpc>
                <a:spcPct val="120000"/>
              </a:lnSpc>
              <a:spcBef>
                <a:spcPts val="0"/>
              </a:spcBef>
              <a:spcAft>
                <a:spcPts val="0"/>
              </a:spcAft>
            </a:pPr>
            <a:endParaRPr lang="en-US" dirty="0"/>
          </a:p>
          <a:p>
            <a:pPr algn="ctr">
              <a:lnSpc>
                <a:spcPct val="120000"/>
              </a:lnSpc>
              <a:spcBef>
                <a:spcPts val="0"/>
              </a:spcBef>
              <a:spcAft>
                <a:spcPts val="0"/>
              </a:spcAft>
            </a:pPr>
            <a:r>
              <a:rPr lang="en-US" dirty="0">
                <a:latin typeface="Microsoft New Tai Lue" panose="020B0502040204020203" pitchFamily="34" charset="0"/>
                <a:cs typeface="Microsoft New Tai Lue" panose="020B0502040204020203" pitchFamily="34" charset="0"/>
              </a:rPr>
              <a:t>Department of Athletics</a:t>
            </a:r>
          </a:p>
          <a:p>
            <a:pPr lvl="4" algn="ctr"/>
            <a:endParaRPr lang="en-US" sz="2133" dirty="0"/>
          </a:p>
          <a:p>
            <a:pPr lvl="4" algn="ctr"/>
            <a:r>
              <a:rPr lang="en-US" sz="2133" dirty="0"/>
              <a:t>#MinerNation  #MinerPride</a:t>
            </a:r>
          </a:p>
        </p:txBody>
      </p:sp>
      <p:pic>
        <p:nvPicPr>
          <p:cNvPr id="9" name="Picture 8" descr="Logo&#10;&#10;Description automatically generated">
            <a:extLst>
              <a:ext uri="{FF2B5EF4-FFF2-40B4-BE49-F238E27FC236}">
                <a16:creationId xmlns:a16="http://schemas.microsoft.com/office/drawing/2014/main" id="{A2EB187E-1713-A3E0-11FD-141205ED0852}"/>
              </a:ext>
            </a:extLst>
          </p:cNvPr>
          <p:cNvPicPr>
            <a:picLocks noChangeAspect="1"/>
          </p:cNvPicPr>
          <p:nvPr/>
        </p:nvPicPr>
        <p:blipFill>
          <a:blip r:embed="rId2"/>
          <a:stretch>
            <a:fillRect/>
          </a:stretch>
        </p:blipFill>
        <p:spPr>
          <a:xfrm>
            <a:off x="2518769" y="493581"/>
            <a:ext cx="7625896" cy="3336329"/>
          </a:xfrm>
          <a:prstGeom prst="rect">
            <a:avLst/>
          </a:prstGeom>
        </p:spPr>
      </p:pic>
    </p:spTree>
    <p:extLst>
      <p:ext uri="{BB962C8B-B14F-4D97-AF65-F5344CB8AC3E}">
        <p14:creationId xmlns:p14="http://schemas.microsoft.com/office/powerpoint/2010/main" val="6358768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78751-5A0D-490D-6633-5BD68CF96FA1}"/>
              </a:ext>
            </a:extLst>
          </p:cNvPr>
          <p:cNvSpPr>
            <a:spLocks noGrp="1"/>
          </p:cNvSpPr>
          <p:nvPr>
            <p:ph type="title"/>
          </p:nvPr>
        </p:nvSpPr>
        <p:spPr/>
        <p:txBody>
          <a:bodyPr/>
          <a:lstStyle/>
          <a:p>
            <a:r>
              <a:rPr lang="en-US" dirty="0"/>
              <a:t>Department of athletics</a:t>
            </a:r>
          </a:p>
        </p:txBody>
      </p:sp>
      <p:sp>
        <p:nvSpPr>
          <p:cNvPr id="3" name="Content Placeholder 2">
            <a:extLst>
              <a:ext uri="{FF2B5EF4-FFF2-40B4-BE49-F238E27FC236}">
                <a16:creationId xmlns:a16="http://schemas.microsoft.com/office/drawing/2014/main" id="{D65A72B4-0DBD-33AC-4199-3B06355D3B64}"/>
              </a:ext>
            </a:extLst>
          </p:cNvPr>
          <p:cNvSpPr>
            <a:spLocks noGrp="1"/>
          </p:cNvSpPr>
          <p:nvPr>
            <p:ph idx="1"/>
          </p:nvPr>
        </p:nvSpPr>
        <p:spPr/>
        <p:txBody>
          <a:bodyPr/>
          <a:lstStyle/>
          <a:p>
            <a:r>
              <a:rPr lang="en-US" dirty="0"/>
              <a:t>Comprised of:</a:t>
            </a:r>
          </a:p>
          <a:p>
            <a:pPr lvl="2"/>
            <a:r>
              <a:rPr lang="en-US" dirty="0">
                <a:solidFill>
                  <a:schemeClr val="bg2">
                    <a:lumMod val="75000"/>
                  </a:schemeClr>
                </a:solidFill>
              </a:rPr>
              <a:t>Intercollegiate athletics </a:t>
            </a:r>
          </a:p>
          <a:p>
            <a:pPr lvl="2"/>
            <a:r>
              <a:rPr lang="en-US" dirty="0">
                <a:solidFill>
                  <a:schemeClr val="bg2">
                    <a:lumMod val="75000"/>
                  </a:schemeClr>
                </a:solidFill>
              </a:rPr>
              <a:t>Club sports (Competitive Sports Federation)</a:t>
            </a:r>
          </a:p>
          <a:p>
            <a:pPr lvl="2"/>
            <a:r>
              <a:rPr lang="en-US" dirty="0">
                <a:solidFill>
                  <a:schemeClr val="bg2">
                    <a:lumMod val="75000"/>
                  </a:schemeClr>
                </a:solidFill>
              </a:rPr>
              <a:t>Intramurals	</a:t>
            </a:r>
          </a:p>
          <a:p>
            <a:pPr lvl="2"/>
            <a:r>
              <a:rPr lang="en-US" dirty="0">
                <a:solidFill>
                  <a:schemeClr val="bg2">
                    <a:lumMod val="75000"/>
                  </a:schemeClr>
                </a:solidFill>
              </a:rPr>
              <a:t>General fitness and recreation programs</a:t>
            </a:r>
          </a:p>
        </p:txBody>
      </p:sp>
    </p:spTree>
    <p:extLst>
      <p:ext uri="{BB962C8B-B14F-4D97-AF65-F5344CB8AC3E}">
        <p14:creationId xmlns:p14="http://schemas.microsoft.com/office/powerpoint/2010/main" val="29649703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E23E2-E795-C391-E85B-7A00EC8B9DF5}"/>
              </a:ext>
            </a:extLst>
          </p:cNvPr>
          <p:cNvSpPr>
            <a:spLocks noGrp="1"/>
          </p:cNvSpPr>
          <p:nvPr>
            <p:ph type="title"/>
          </p:nvPr>
        </p:nvSpPr>
        <p:spPr/>
        <p:txBody>
          <a:bodyPr>
            <a:normAutofit fontScale="90000"/>
          </a:bodyPr>
          <a:lstStyle/>
          <a:p>
            <a:pPr algn="ctr"/>
            <a:r>
              <a:rPr lang="en-US" dirty="0"/>
              <a:t>Priorities for</a:t>
            </a:r>
            <a:br>
              <a:rPr lang="en-US" dirty="0"/>
            </a:br>
            <a:r>
              <a:rPr lang="en-US" dirty="0"/>
              <a:t> intercollegiate athletics </a:t>
            </a:r>
          </a:p>
        </p:txBody>
      </p:sp>
      <p:sp>
        <p:nvSpPr>
          <p:cNvPr id="3" name="Content Placeholder 2">
            <a:extLst>
              <a:ext uri="{FF2B5EF4-FFF2-40B4-BE49-F238E27FC236}">
                <a16:creationId xmlns:a16="http://schemas.microsoft.com/office/drawing/2014/main" id="{1E7A2B1D-F4BC-684D-5C70-1946028B4B19}"/>
              </a:ext>
            </a:extLst>
          </p:cNvPr>
          <p:cNvSpPr>
            <a:spLocks noGrp="1"/>
          </p:cNvSpPr>
          <p:nvPr>
            <p:ph idx="1"/>
          </p:nvPr>
        </p:nvSpPr>
        <p:spPr>
          <a:xfrm>
            <a:off x="1322295" y="1510782"/>
            <a:ext cx="10515600" cy="4620252"/>
          </a:xfrm>
        </p:spPr>
        <p:txBody>
          <a:bodyPr>
            <a:normAutofit fontScale="92500" lnSpcReduction="20000"/>
          </a:bodyPr>
          <a:lstStyle/>
          <a:p>
            <a:pPr marL="457189" indent="-457189">
              <a:buFont typeface="Arial" panose="020B0604020202020204" pitchFamily="34" charset="0"/>
              <a:buChar char="•"/>
            </a:pPr>
            <a:r>
              <a:rPr lang="en-US" dirty="0"/>
              <a:t>Student-athletes are students first</a:t>
            </a:r>
          </a:p>
          <a:p>
            <a:pPr marL="457189" indent="-457189">
              <a:buFont typeface="Arial" panose="020B0604020202020204" pitchFamily="34" charset="0"/>
              <a:buChar char="•"/>
            </a:pPr>
            <a:r>
              <a:rPr lang="en-US" dirty="0"/>
              <a:t>Recruit student-athletes that will be successful at S&amp;T</a:t>
            </a:r>
          </a:p>
          <a:p>
            <a:pPr marL="457189" indent="-457189">
              <a:buFont typeface="Arial" panose="020B0604020202020204" pitchFamily="34" charset="0"/>
              <a:buChar char="•"/>
            </a:pPr>
            <a:r>
              <a:rPr lang="en-US" dirty="0"/>
              <a:t>Strive to provide an excellent student-athlete experience</a:t>
            </a:r>
          </a:p>
          <a:p>
            <a:pPr marL="457189" indent="-457189">
              <a:buFont typeface="Arial" panose="020B0604020202020204" pitchFamily="34" charset="0"/>
              <a:buChar char="•"/>
            </a:pPr>
            <a:r>
              <a:rPr lang="en-US" dirty="0"/>
              <a:t>Hire, develop, and retain great coaches and staff</a:t>
            </a:r>
          </a:p>
          <a:p>
            <a:pPr marL="457189" indent="-457189">
              <a:buFont typeface="Arial" panose="020B0604020202020204" pitchFamily="34" charset="0"/>
              <a:buChar char="•"/>
            </a:pPr>
            <a:r>
              <a:rPr lang="en-US" dirty="0"/>
              <a:t>Build on resources (e.g., scholarships, facilities, equipment, support staff) </a:t>
            </a:r>
          </a:p>
          <a:p>
            <a:pPr marL="457189" indent="-457189">
              <a:buFont typeface="Arial" panose="020B0604020202020204" pitchFamily="34" charset="0"/>
              <a:buChar char="•"/>
            </a:pPr>
            <a:r>
              <a:rPr lang="en-US" dirty="0"/>
              <a:t>Build community and pride at S&amp;T for all campus members</a:t>
            </a:r>
          </a:p>
          <a:p>
            <a:endParaRPr lang="en-US" dirty="0"/>
          </a:p>
        </p:txBody>
      </p:sp>
    </p:spTree>
    <p:extLst>
      <p:ext uri="{BB962C8B-B14F-4D97-AF65-F5344CB8AC3E}">
        <p14:creationId xmlns:p14="http://schemas.microsoft.com/office/powerpoint/2010/main" val="29864890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B1CEF-C9AE-7F8D-8723-68879AE38071}"/>
              </a:ext>
            </a:extLst>
          </p:cNvPr>
          <p:cNvSpPr>
            <a:spLocks noGrp="1"/>
          </p:cNvSpPr>
          <p:nvPr>
            <p:ph type="title"/>
          </p:nvPr>
        </p:nvSpPr>
        <p:spPr/>
        <p:txBody>
          <a:bodyPr/>
          <a:lstStyle/>
          <a:p>
            <a:pPr algn="ctr"/>
            <a:r>
              <a:rPr lang="en-US" dirty="0" err="1"/>
              <a:t>gENERAL</a:t>
            </a:r>
            <a:r>
              <a:rPr lang="en-US" dirty="0"/>
              <a:t> INFORMATION</a:t>
            </a:r>
          </a:p>
        </p:txBody>
      </p:sp>
      <p:sp>
        <p:nvSpPr>
          <p:cNvPr id="3" name="Content Placeholder 2">
            <a:extLst>
              <a:ext uri="{FF2B5EF4-FFF2-40B4-BE49-F238E27FC236}">
                <a16:creationId xmlns:a16="http://schemas.microsoft.com/office/drawing/2014/main" id="{3CC5E3BC-85A2-4CB9-4731-6C8D247DD47D}"/>
              </a:ext>
            </a:extLst>
          </p:cNvPr>
          <p:cNvSpPr>
            <a:spLocks noGrp="1"/>
          </p:cNvSpPr>
          <p:nvPr>
            <p:ph idx="1"/>
          </p:nvPr>
        </p:nvSpPr>
        <p:spPr/>
        <p:txBody>
          <a:bodyPr>
            <a:normAutofit fontScale="92500" lnSpcReduction="20000"/>
          </a:bodyPr>
          <a:lstStyle/>
          <a:p>
            <a:pPr>
              <a:lnSpc>
                <a:spcPct val="120000"/>
              </a:lnSpc>
              <a:spcBef>
                <a:spcPts val="0"/>
              </a:spcBef>
              <a:spcAft>
                <a:spcPts val="0"/>
              </a:spcAft>
            </a:pPr>
            <a:r>
              <a:rPr lang="en-US" sz="2933" dirty="0">
                <a:latin typeface="SteileFuturaBQ"/>
              </a:rPr>
              <a:t>Support 17 sports</a:t>
            </a:r>
          </a:p>
          <a:p>
            <a:pPr lvl="2">
              <a:lnSpc>
                <a:spcPct val="120000"/>
              </a:lnSpc>
              <a:spcBef>
                <a:spcPts val="0"/>
              </a:spcBef>
              <a:spcAft>
                <a:spcPts val="0"/>
              </a:spcAft>
            </a:pPr>
            <a:r>
              <a:rPr lang="en-US" sz="2533" dirty="0">
                <a:solidFill>
                  <a:schemeClr val="bg2">
                    <a:lumMod val="75000"/>
                  </a:schemeClr>
                </a:solidFill>
                <a:latin typeface="SteileFuturaBQ"/>
              </a:rPr>
              <a:t>10 male sports</a:t>
            </a:r>
          </a:p>
          <a:p>
            <a:pPr lvl="2">
              <a:lnSpc>
                <a:spcPct val="120000"/>
              </a:lnSpc>
              <a:spcBef>
                <a:spcPts val="0"/>
              </a:spcBef>
              <a:spcAft>
                <a:spcPts val="0"/>
              </a:spcAft>
            </a:pPr>
            <a:r>
              <a:rPr lang="en-US" sz="2533" dirty="0">
                <a:solidFill>
                  <a:schemeClr val="bg2">
                    <a:lumMod val="75000"/>
                  </a:schemeClr>
                </a:solidFill>
                <a:latin typeface="SteileFuturaBQ"/>
              </a:rPr>
              <a:t>7 female sports</a:t>
            </a:r>
          </a:p>
          <a:p>
            <a:pPr>
              <a:lnSpc>
                <a:spcPct val="120000"/>
              </a:lnSpc>
              <a:spcBef>
                <a:spcPts val="0"/>
              </a:spcBef>
              <a:spcAft>
                <a:spcPts val="0"/>
              </a:spcAft>
            </a:pPr>
            <a:endParaRPr lang="en-US" sz="2133" dirty="0">
              <a:latin typeface="SteileFuturaBQ"/>
            </a:endParaRPr>
          </a:p>
          <a:p>
            <a:pPr>
              <a:lnSpc>
                <a:spcPct val="120000"/>
              </a:lnSpc>
              <a:spcBef>
                <a:spcPts val="0"/>
              </a:spcBef>
              <a:spcAft>
                <a:spcPts val="0"/>
              </a:spcAft>
            </a:pPr>
            <a:r>
              <a:rPr lang="en-US" sz="2933" dirty="0">
                <a:latin typeface="SteileFuturaBQ"/>
              </a:rPr>
              <a:t>2022-23 = 464 student-athletes</a:t>
            </a:r>
          </a:p>
          <a:p>
            <a:pPr>
              <a:lnSpc>
                <a:spcPct val="120000"/>
              </a:lnSpc>
              <a:spcBef>
                <a:spcPts val="0"/>
              </a:spcBef>
              <a:spcAft>
                <a:spcPts val="0"/>
              </a:spcAft>
            </a:pPr>
            <a:endParaRPr lang="en-US" sz="2933" dirty="0">
              <a:latin typeface="SteileFuturaBQ"/>
            </a:endParaRPr>
          </a:p>
          <a:p>
            <a:pPr>
              <a:lnSpc>
                <a:spcPct val="120000"/>
              </a:lnSpc>
              <a:spcBef>
                <a:spcPts val="0"/>
              </a:spcBef>
              <a:spcAft>
                <a:spcPts val="0"/>
              </a:spcAft>
            </a:pPr>
            <a:r>
              <a:rPr lang="en-US" sz="2933" dirty="0">
                <a:latin typeface="SteileFuturaBQ"/>
              </a:rPr>
              <a:t>NCAA II = student-athlete focus</a:t>
            </a:r>
          </a:p>
          <a:p>
            <a:pPr>
              <a:lnSpc>
                <a:spcPct val="120000"/>
              </a:lnSpc>
              <a:spcBef>
                <a:spcPts val="0"/>
              </a:spcBef>
              <a:spcAft>
                <a:spcPts val="0"/>
              </a:spcAft>
            </a:pPr>
            <a:endParaRPr lang="en-US" sz="2933" dirty="0">
              <a:latin typeface="SteileFuturaBQ"/>
            </a:endParaRPr>
          </a:p>
          <a:p>
            <a:pPr>
              <a:lnSpc>
                <a:spcPct val="120000"/>
              </a:lnSpc>
              <a:spcBef>
                <a:spcPts val="0"/>
              </a:spcBef>
              <a:spcAft>
                <a:spcPts val="0"/>
              </a:spcAft>
            </a:pPr>
            <a:r>
              <a:rPr lang="en-US" sz="2933" dirty="0">
                <a:latin typeface="SteileFuturaBQ"/>
              </a:rPr>
              <a:t>Great Lakes Valley Conference (GLVC)</a:t>
            </a:r>
          </a:p>
          <a:p>
            <a:pPr marL="10582" lvl="1" indent="0">
              <a:lnSpc>
                <a:spcPct val="120000"/>
              </a:lnSpc>
              <a:spcBef>
                <a:spcPts val="0"/>
              </a:spcBef>
              <a:spcAft>
                <a:spcPts val="0"/>
              </a:spcAft>
              <a:buNone/>
            </a:pPr>
            <a:r>
              <a:rPr lang="en-US" sz="2800" dirty="0">
                <a:solidFill>
                  <a:schemeClr val="tx1"/>
                </a:solidFill>
                <a:latin typeface="Orgon Slab Medium" panose="02000603000000020004" pitchFamily="50" charset="0"/>
              </a:rPr>
              <a:t>	</a:t>
            </a:r>
          </a:p>
        </p:txBody>
      </p:sp>
      <p:pic>
        <p:nvPicPr>
          <p:cNvPr id="7" name="Picture 6" descr="Logo&#10;&#10;Description automatically generated">
            <a:extLst>
              <a:ext uri="{FF2B5EF4-FFF2-40B4-BE49-F238E27FC236}">
                <a16:creationId xmlns:a16="http://schemas.microsoft.com/office/drawing/2014/main" id="{0288D90F-C147-E622-BB32-FEE5B3C7B6B9}"/>
              </a:ext>
            </a:extLst>
          </p:cNvPr>
          <p:cNvPicPr>
            <a:picLocks noChangeAspect="1"/>
          </p:cNvPicPr>
          <p:nvPr/>
        </p:nvPicPr>
        <p:blipFill>
          <a:blip r:embed="rId2"/>
          <a:stretch>
            <a:fillRect/>
          </a:stretch>
        </p:blipFill>
        <p:spPr>
          <a:xfrm>
            <a:off x="7786626" y="1415651"/>
            <a:ext cx="2741377" cy="4236999"/>
          </a:xfrm>
          <a:prstGeom prst="rect">
            <a:avLst/>
          </a:prstGeom>
        </p:spPr>
      </p:pic>
    </p:spTree>
    <p:extLst>
      <p:ext uri="{BB962C8B-B14F-4D97-AF65-F5344CB8AC3E}">
        <p14:creationId xmlns:p14="http://schemas.microsoft.com/office/powerpoint/2010/main" val="42672353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
          <p:cNvSpPr txBox="1">
            <a:spLocks noGrp="1"/>
          </p:cNvSpPr>
          <p:nvPr>
            <p:ph type="body" idx="1"/>
          </p:nvPr>
        </p:nvSpPr>
        <p:spPr>
          <a:xfrm>
            <a:off x="681054" y="3042959"/>
            <a:ext cx="10929485" cy="2673790"/>
          </a:xfrm>
          <a:prstGeom prst="rect">
            <a:avLst/>
          </a:prstGeom>
          <a:noFill/>
          <a:ln>
            <a:noFill/>
          </a:ln>
        </p:spPr>
        <p:txBody>
          <a:bodyPr spcFirstLastPara="1" wrap="square" lIns="91425" tIns="45700" rIns="91425" bIns="45700" anchor="t" anchorCtr="0">
            <a:noAutofit/>
          </a:bodyPr>
          <a:lstStyle/>
          <a:p>
            <a:pPr marL="171450" lvl="0" indent="-171450" algn="l" rtl="0">
              <a:lnSpc>
                <a:spcPct val="90000"/>
              </a:lnSpc>
              <a:spcBef>
                <a:spcPts val="750"/>
              </a:spcBef>
              <a:spcAft>
                <a:spcPts val="0"/>
              </a:spcAft>
              <a:buClr>
                <a:srgbClr val="000000"/>
              </a:buClr>
              <a:buSzPts val="2100"/>
              <a:buFont typeface="Arial"/>
              <a:buChar char="•"/>
            </a:pPr>
            <a:r>
              <a:rPr lang="en" sz="2100">
                <a:solidFill>
                  <a:srgbClr val="000000"/>
                </a:solidFill>
                <a:latin typeface="Calibri"/>
                <a:ea typeface="Calibri"/>
                <a:cs typeface="Calibri"/>
                <a:sym typeface="Calibri"/>
              </a:rPr>
              <a:t>Only Senators may debate motions</a:t>
            </a:r>
            <a:endParaRPr/>
          </a:p>
          <a:p>
            <a:pPr marL="171450" lvl="0" indent="-171450" algn="l" rtl="0">
              <a:lnSpc>
                <a:spcPct val="90000"/>
              </a:lnSpc>
              <a:spcBef>
                <a:spcPts val="750"/>
              </a:spcBef>
              <a:spcAft>
                <a:spcPts val="0"/>
              </a:spcAft>
              <a:buClr>
                <a:srgbClr val="000000"/>
              </a:buClr>
              <a:buSzPts val="2100"/>
              <a:buFont typeface="Arial"/>
              <a:buChar char="•"/>
            </a:pPr>
            <a:r>
              <a:rPr lang="en" sz="2100">
                <a:solidFill>
                  <a:srgbClr val="000000"/>
                </a:solidFill>
                <a:latin typeface="Calibri"/>
                <a:ea typeface="Calibri"/>
                <a:cs typeface="Calibri"/>
                <a:sym typeface="Calibri"/>
              </a:rPr>
              <a:t>Only Senators can vote</a:t>
            </a:r>
            <a:endParaRPr/>
          </a:p>
          <a:p>
            <a:pPr marL="171450" lvl="0" indent="-171450" algn="l" rtl="0">
              <a:lnSpc>
                <a:spcPct val="90000"/>
              </a:lnSpc>
              <a:spcBef>
                <a:spcPts val="750"/>
              </a:spcBef>
              <a:spcAft>
                <a:spcPts val="0"/>
              </a:spcAft>
              <a:buClr>
                <a:srgbClr val="000000"/>
              </a:buClr>
              <a:buSzPts val="2100"/>
              <a:buFont typeface="Arial"/>
              <a:buChar char="•"/>
            </a:pPr>
            <a:r>
              <a:rPr lang="en" sz="2100">
                <a:solidFill>
                  <a:srgbClr val="000000"/>
                </a:solidFill>
                <a:latin typeface="Calibri"/>
                <a:ea typeface="Calibri"/>
                <a:cs typeface="Calibri"/>
                <a:sym typeface="Calibri"/>
              </a:rPr>
              <a:t>If you are not a Senator, or a proxy, you cannot vote or debate </a:t>
            </a:r>
            <a:endParaRPr/>
          </a:p>
          <a:p>
            <a:pPr marL="171450" lvl="0" indent="-171450" algn="l" rtl="0">
              <a:lnSpc>
                <a:spcPct val="90000"/>
              </a:lnSpc>
              <a:spcBef>
                <a:spcPts val="750"/>
              </a:spcBef>
              <a:spcAft>
                <a:spcPts val="0"/>
              </a:spcAft>
              <a:buClr>
                <a:srgbClr val="000000"/>
              </a:buClr>
              <a:buSzPts val="2100"/>
              <a:buFont typeface="Arial"/>
              <a:buChar char="•"/>
            </a:pPr>
            <a:r>
              <a:rPr lang="en" sz="2100">
                <a:solidFill>
                  <a:srgbClr val="000000"/>
                </a:solidFill>
                <a:latin typeface="Calibri"/>
                <a:ea typeface="Calibri"/>
                <a:cs typeface="Calibri"/>
                <a:sym typeface="Calibri"/>
              </a:rPr>
              <a:t>Do not speak over someone, or out of order</a:t>
            </a:r>
            <a:endParaRPr/>
          </a:p>
          <a:p>
            <a:pPr marL="514350" lvl="1" indent="-171450" algn="l" rtl="0">
              <a:lnSpc>
                <a:spcPct val="90000"/>
              </a:lnSpc>
              <a:spcBef>
                <a:spcPts val="375"/>
              </a:spcBef>
              <a:spcAft>
                <a:spcPts val="0"/>
              </a:spcAft>
              <a:buClr>
                <a:srgbClr val="000000"/>
              </a:buClr>
              <a:buSzPts val="1800"/>
              <a:buFont typeface="Arial"/>
              <a:buChar char="•"/>
            </a:pPr>
            <a:r>
              <a:rPr lang="en" sz="1800">
                <a:solidFill>
                  <a:srgbClr val="000000"/>
                </a:solidFill>
                <a:latin typeface="Calibri"/>
                <a:ea typeface="Calibri"/>
                <a:cs typeface="Calibri"/>
                <a:sym typeface="Calibri"/>
              </a:rPr>
              <a:t>Raise your hand to speak</a:t>
            </a:r>
            <a:endParaRPr sz="1800">
              <a:solidFill>
                <a:srgbClr val="000000"/>
              </a:solidFill>
              <a:latin typeface="Calibri"/>
              <a:ea typeface="Calibri"/>
              <a:cs typeface="Calibri"/>
              <a:sym typeface="Calibri"/>
            </a:endParaRPr>
          </a:p>
          <a:p>
            <a:pPr marL="514350" lvl="1" indent="-171450" algn="l" rtl="0">
              <a:lnSpc>
                <a:spcPct val="90000"/>
              </a:lnSpc>
              <a:spcBef>
                <a:spcPts val="375"/>
              </a:spcBef>
              <a:spcAft>
                <a:spcPts val="0"/>
              </a:spcAft>
              <a:buClr>
                <a:srgbClr val="000000"/>
              </a:buClr>
              <a:buSzPts val="1800"/>
              <a:buFont typeface="Arial"/>
              <a:buChar char="•"/>
            </a:pPr>
            <a:r>
              <a:rPr lang="en" sz="1800">
                <a:solidFill>
                  <a:srgbClr val="000000"/>
                </a:solidFill>
                <a:latin typeface="Calibri"/>
                <a:ea typeface="Calibri"/>
                <a:cs typeface="Calibri"/>
                <a:sym typeface="Calibri"/>
              </a:rPr>
              <a:t>The President may call on you and then you will have the floor</a:t>
            </a:r>
            <a:endParaRPr/>
          </a:p>
          <a:p>
            <a:pPr marL="171450" lvl="0" indent="-171450" algn="l" rtl="0">
              <a:lnSpc>
                <a:spcPct val="90000"/>
              </a:lnSpc>
              <a:spcBef>
                <a:spcPts val="750"/>
              </a:spcBef>
              <a:spcAft>
                <a:spcPts val="0"/>
              </a:spcAft>
              <a:buClr>
                <a:srgbClr val="000000"/>
              </a:buClr>
              <a:buSzPts val="2100"/>
              <a:buFont typeface="Arial"/>
              <a:buChar char="•"/>
            </a:pPr>
            <a:r>
              <a:rPr lang="en" sz="2100">
                <a:solidFill>
                  <a:srgbClr val="000000"/>
                </a:solidFill>
                <a:latin typeface="Calibri"/>
                <a:ea typeface="Calibri"/>
                <a:cs typeface="Calibri"/>
                <a:sym typeface="Calibri"/>
              </a:rPr>
              <a:t>Unless you have been recognized (been told you have the floor), you may not speak</a:t>
            </a:r>
            <a:endParaRPr/>
          </a:p>
          <a:p>
            <a:pPr marL="6350" lvl="0" indent="-6350" algn="l" rtl="0">
              <a:lnSpc>
                <a:spcPct val="100000"/>
              </a:lnSpc>
              <a:spcBef>
                <a:spcPts val="720"/>
              </a:spcBef>
              <a:spcAft>
                <a:spcPts val="0"/>
              </a:spcAft>
              <a:buClr>
                <a:srgbClr val="509E2F"/>
              </a:buClr>
              <a:buSzPts val="3600"/>
              <a:buNone/>
            </a:pPr>
            <a:endParaRPr sz="3600">
              <a:solidFill>
                <a:srgbClr val="003B49"/>
              </a:solidFill>
              <a:latin typeface="Arial"/>
              <a:ea typeface="Arial"/>
              <a:cs typeface="Arial"/>
              <a:sym typeface="Arial"/>
            </a:endParaRPr>
          </a:p>
        </p:txBody>
      </p:sp>
      <p:sp>
        <p:nvSpPr>
          <p:cNvPr id="111" name="Google Shape;111;p2"/>
          <p:cNvSpPr txBox="1">
            <a:spLocks noGrp="1"/>
          </p:cNvSpPr>
          <p:nvPr>
            <p:ph type="body" idx="2"/>
          </p:nvPr>
        </p:nvSpPr>
        <p:spPr>
          <a:xfrm>
            <a:off x="681053" y="1790003"/>
            <a:ext cx="10912883" cy="99199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509E2F"/>
              </a:buClr>
              <a:buSzPts val="3600"/>
              <a:buNone/>
            </a:pPr>
            <a:r>
              <a:rPr lang="en" sz="3600"/>
              <a:t>Meeting procedure</a:t>
            </a:r>
            <a:endParaRPr sz="3600">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4DD3E-0638-4E97-EC47-A52C375FFA53}"/>
              </a:ext>
            </a:extLst>
          </p:cNvPr>
          <p:cNvSpPr>
            <a:spLocks noGrp="1"/>
          </p:cNvSpPr>
          <p:nvPr>
            <p:ph type="title"/>
          </p:nvPr>
        </p:nvSpPr>
        <p:spPr/>
        <p:txBody>
          <a:bodyPr/>
          <a:lstStyle/>
          <a:p>
            <a:pPr algn="ctr"/>
            <a:r>
              <a:rPr lang="en-US" dirty="0"/>
              <a:t>Academic Portrait </a:t>
            </a:r>
          </a:p>
        </p:txBody>
      </p:sp>
      <p:graphicFrame>
        <p:nvGraphicFramePr>
          <p:cNvPr id="4" name="Content Placeholder 3">
            <a:extLst>
              <a:ext uri="{FF2B5EF4-FFF2-40B4-BE49-F238E27FC236}">
                <a16:creationId xmlns:a16="http://schemas.microsoft.com/office/drawing/2014/main" id="{C45F204B-D3C9-4150-DE7B-8DD15C964B7C}"/>
              </a:ext>
            </a:extLst>
          </p:cNvPr>
          <p:cNvGraphicFramePr>
            <a:graphicFrameLocks noGrp="1"/>
          </p:cNvGraphicFramePr>
          <p:nvPr>
            <p:ph idx="1"/>
          </p:nvPr>
        </p:nvGraphicFramePr>
        <p:xfrm>
          <a:off x="1888067" y="2334565"/>
          <a:ext cx="8415867" cy="3294651"/>
        </p:xfrm>
        <a:graphic>
          <a:graphicData uri="http://schemas.openxmlformats.org/drawingml/2006/table">
            <a:tbl>
              <a:tblPr>
                <a:tableStyleId>{5C22544A-7EE6-4342-B048-85BDC9FD1C3A}</a:tableStyleId>
              </a:tblPr>
              <a:tblGrid>
                <a:gridCol w="3211043">
                  <a:extLst>
                    <a:ext uri="{9D8B030D-6E8A-4147-A177-3AD203B41FA5}">
                      <a16:colId xmlns:a16="http://schemas.microsoft.com/office/drawing/2014/main" val="2158182706"/>
                    </a:ext>
                  </a:extLst>
                </a:gridCol>
                <a:gridCol w="1762924">
                  <a:extLst>
                    <a:ext uri="{9D8B030D-6E8A-4147-A177-3AD203B41FA5}">
                      <a16:colId xmlns:a16="http://schemas.microsoft.com/office/drawing/2014/main" val="4197720905"/>
                    </a:ext>
                  </a:extLst>
                </a:gridCol>
                <a:gridCol w="1637001">
                  <a:extLst>
                    <a:ext uri="{9D8B030D-6E8A-4147-A177-3AD203B41FA5}">
                      <a16:colId xmlns:a16="http://schemas.microsoft.com/office/drawing/2014/main" val="3218663706"/>
                    </a:ext>
                  </a:extLst>
                </a:gridCol>
                <a:gridCol w="1804899">
                  <a:extLst>
                    <a:ext uri="{9D8B030D-6E8A-4147-A177-3AD203B41FA5}">
                      <a16:colId xmlns:a16="http://schemas.microsoft.com/office/drawing/2014/main" val="3704444194"/>
                    </a:ext>
                  </a:extLst>
                </a:gridCol>
              </a:tblGrid>
              <a:tr h="594736">
                <a:tc>
                  <a:txBody>
                    <a:bodyPr/>
                    <a:lstStyle/>
                    <a:p>
                      <a:pPr algn="ctr" fontAlgn="b"/>
                      <a:r>
                        <a:rPr lang="en-US" sz="1500" u="none" strike="noStrike" dirty="0">
                          <a:effectLst/>
                        </a:rPr>
                        <a:t> </a:t>
                      </a:r>
                      <a:endParaRPr lang="en-US" sz="1500" b="0" i="0" u="none" strike="noStrike" dirty="0">
                        <a:solidFill>
                          <a:srgbClr val="000000"/>
                        </a:solidFill>
                        <a:effectLst/>
                        <a:latin typeface="Orgon Slab Medium" panose="02000603000000020004" pitchFamily="50" charset="0"/>
                      </a:endParaRPr>
                    </a:p>
                  </a:txBody>
                  <a:tcPr marL="10160" marR="10160" marT="10160" marB="0" anchor="b">
                    <a:solidFill>
                      <a:schemeClr val="bg1"/>
                    </a:solidFill>
                  </a:tcPr>
                </a:tc>
                <a:tc>
                  <a:txBody>
                    <a:bodyPr/>
                    <a:lstStyle/>
                    <a:p>
                      <a:pPr algn="ctr" fontAlgn="ctr"/>
                      <a:r>
                        <a:rPr lang="en-US" sz="1500" b="1" u="none" strike="noStrike" dirty="0">
                          <a:effectLst/>
                        </a:rPr>
                        <a:t>Women’s Sports</a:t>
                      </a:r>
                      <a:endParaRPr lang="en-US" sz="1500" b="1" i="0" u="none" strike="noStrike" dirty="0">
                        <a:solidFill>
                          <a:srgbClr val="000000"/>
                        </a:solidFill>
                        <a:effectLst/>
                        <a:latin typeface="Orgon Slab Medium" panose="02000603000000020004" pitchFamily="50" charset="0"/>
                      </a:endParaRPr>
                    </a:p>
                  </a:txBody>
                  <a:tcPr marL="10160" marR="10160" marT="10160" marB="0" anchor="ctr">
                    <a:solidFill>
                      <a:schemeClr val="accent3">
                        <a:lumMod val="75000"/>
                      </a:schemeClr>
                    </a:solidFill>
                  </a:tcPr>
                </a:tc>
                <a:tc>
                  <a:txBody>
                    <a:bodyPr/>
                    <a:lstStyle/>
                    <a:p>
                      <a:pPr algn="ctr" fontAlgn="ctr"/>
                      <a:r>
                        <a:rPr lang="en-US" sz="1500" b="1" u="none" strike="noStrike" dirty="0">
                          <a:effectLst/>
                        </a:rPr>
                        <a:t>Men’s Sports</a:t>
                      </a:r>
                      <a:endParaRPr lang="en-US" sz="1500" b="1" i="0" u="none" strike="noStrike" dirty="0">
                        <a:solidFill>
                          <a:srgbClr val="000000"/>
                        </a:solidFill>
                        <a:effectLst/>
                        <a:latin typeface="Orgon Slab Medium" panose="02000603000000020004" pitchFamily="50" charset="0"/>
                      </a:endParaRPr>
                    </a:p>
                  </a:txBody>
                  <a:tcPr marL="10160" marR="10160" marT="10160" marB="0" anchor="ctr">
                    <a:solidFill>
                      <a:schemeClr val="accent3">
                        <a:lumMod val="75000"/>
                      </a:schemeClr>
                    </a:solidFill>
                  </a:tcPr>
                </a:tc>
                <a:tc>
                  <a:txBody>
                    <a:bodyPr/>
                    <a:lstStyle/>
                    <a:p>
                      <a:pPr algn="ctr" fontAlgn="ctr"/>
                      <a:r>
                        <a:rPr lang="en-US" sz="1500" b="1" u="none" strike="noStrike" dirty="0">
                          <a:effectLst/>
                        </a:rPr>
                        <a:t>All Sports</a:t>
                      </a:r>
                      <a:endParaRPr lang="en-US" sz="1500" b="1" i="0" u="none" strike="noStrike" dirty="0">
                        <a:solidFill>
                          <a:srgbClr val="000000"/>
                        </a:solidFill>
                        <a:effectLst/>
                        <a:latin typeface="Orgon Slab Medium" panose="02000603000000020004" pitchFamily="50" charset="0"/>
                      </a:endParaRPr>
                    </a:p>
                  </a:txBody>
                  <a:tcPr marL="10160" marR="10160" marT="10160" marB="0" anchor="ctr">
                    <a:solidFill>
                      <a:schemeClr val="accent3">
                        <a:lumMod val="75000"/>
                      </a:schemeClr>
                    </a:solidFill>
                  </a:tcPr>
                </a:tc>
                <a:extLst>
                  <a:ext uri="{0D108BD9-81ED-4DB2-BD59-A6C34878D82A}">
                    <a16:rowId xmlns:a16="http://schemas.microsoft.com/office/drawing/2014/main" val="2011919270"/>
                  </a:ext>
                </a:extLst>
              </a:tr>
              <a:tr h="501457">
                <a:tc>
                  <a:txBody>
                    <a:bodyPr/>
                    <a:lstStyle/>
                    <a:p>
                      <a:pPr algn="ctr" fontAlgn="ctr"/>
                      <a:r>
                        <a:rPr lang="en-US" sz="1300" b="0" u="none" strike="noStrike" dirty="0">
                          <a:solidFill>
                            <a:schemeClr val="bg1"/>
                          </a:solidFill>
                          <a:effectLst/>
                          <a:latin typeface="Orgon Slab Medium" panose="02000603000000020004" pitchFamily="50" charset="0"/>
                        </a:rPr>
                        <a:t>2021-22</a:t>
                      </a:r>
                    </a:p>
                  </a:txBody>
                  <a:tcPr marL="10160" marR="10160" marT="10160" marB="0" anchor="ctr">
                    <a:solidFill>
                      <a:schemeClr val="accent5">
                        <a:lumMod val="75000"/>
                      </a:schemeClr>
                    </a:solidFill>
                  </a:tcPr>
                </a:tc>
                <a:tc>
                  <a:txBody>
                    <a:bodyPr/>
                    <a:lstStyle/>
                    <a:p>
                      <a:pPr algn="ctr" fontAlgn="ctr"/>
                      <a:r>
                        <a:rPr lang="en-US" sz="1500" b="0" i="0" u="none" strike="noStrike" dirty="0">
                          <a:solidFill>
                            <a:srgbClr val="000000"/>
                          </a:solidFill>
                          <a:effectLst/>
                          <a:latin typeface="Orgon Slab Medium" panose="02000603000000020004" pitchFamily="50" charset="0"/>
                        </a:rPr>
                        <a:t>3.551</a:t>
                      </a:r>
                    </a:p>
                  </a:txBody>
                  <a:tcPr marL="10160" marR="10160" marT="10160" marB="0" anchor="ctr"/>
                </a:tc>
                <a:tc>
                  <a:txBody>
                    <a:bodyPr/>
                    <a:lstStyle/>
                    <a:p>
                      <a:pPr algn="ctr" fontAlgn="ctr"/>
                      <a:r>
                        <a:rPr lang="en-US" sz="1500" b="0" i="0" u="none" strike="noStrike" dirty="0">
                          <a:solidFill>
                            <a:srgbClr val="000000"/>
                          </a:solidFill>
                          <a:effectLst/>
                          <a:latin typeface="Orgon Slab Medium" panose="02000603000000020004" pitchFamily="50" charset="0"/>
                        </a:rPr>
                        <a:t>3.371</a:t>
                      </a:r>
                    </a:p>
                  </a:txBody>
                  <a:tcPr marL="10160" marR="10160" marT="10160" marB="0" anchor="ctr"/>
                </a:tc>
                <a:tc>
                  <a:txBody>
                    <a:bodyPr/>
                    <a:lstStyle/>
                    <a:p>
                      <a:pPr algn="ctr" fontAlgn="ctr"/>
                      <a:r>
                        <a:rPr lang="en-US" sz="1500" b="0" i="0" u="none" strike="noStrike" dirty="0">
                          <a:solidFill>
                            <a:srgbClr val="000000"/>
                          </a:solidFill>
                          <a:effectLst/>
                          <a:latin typeface="Orgon Slab Medium" panose="02000603000000020004" pitchFamily="50" charset="0"/>
                        </a:rPr>
                        <a:t>3.461</a:t>
                      </a:r>
                    </a:p>
                  </a:txBody>
                  <a:tcPr marL="10160" marR="10160" marT="10160" marB="0" anchor="ctr"/>
                </a:tc>
                <a:extLst>
                  <a:ext uri="{0D108BD9-81ED-4DB2-BD59-A6C34878D82A}">
                    <a16:rowId xmlns:a16="http://schemas.microsoft.com/office/drawing/2014/main" val="3186840925"/>
                  </a:ext>
                </a:extLst>
              </a:tr>
              <a:tr h="527116">
                <a:tc>
                  <a:txBody>
                    <a:bodyPr/>
                    <a:lstStyle/>
                    <a:p>
                      <a:pPr algn="ctr" fontAlgn="ctr"/>
                      <a:r>
                        <a:rPr lang="en-US" sz="1300" b="0" u="none" strike="noStrike" dirty="0">
                          <a:solidFill>
                            <a:schemeClr val="bg1"/>
                          </a:solidFill>
                          <a:effectLst/>
                          <a:latin typeface="Orgon Slab Medium" panose="02000603000000020004" pitchFamily="50" charset="0"/>
                        </a:rPr>
                        <a:t>2020-21</a:t>
                      </a:r>
                      <a:endParaRPr lang="en-US" sz="1300" b="0" i="0" u="none" strike="noStrike" dirty="0">
                        <a:solidFill>
                          <a:schemeClr val="bg1"/>
                        </a:solidFill>
                        <a:effectLst/>
                        <a:latin typeface="Orgon Slab Medium" panose="02000603000000020004" pitchFamily="50" charset="0"/>
                      </a:endParaRPr>
                    </a:p>
                  </a:txBody>
                  <a:tcPr marL="10160" marR="10160" marT="10160" marB="0" anchor="ctr">
                    <a:solidFill>
                      <a:schemeClr val="accent5">
                        <a:lumMod val="75000"/>
                      </a:schemeClr>
                    </a:solidFill>
                  </a:tcPr>
                </a:tc>
                <a:tc>
                  <a:txBody>
                    <a:bodyPr/>
                    <a:lstStyle/>
                    <a:p>
                      <a:pPr algn="ctr" fontAlgn="ctr"/>
                      <a:r>
                        <a:rPr lang="en-US" sz="1500" b="0" i="0" u="none" strike="noStrike" dirty="0">
                          <a:solidFill>
                            <a:srgbClr val="000000"/>
                          </a:solidFill>
                          <a:effectLst/>
                          <a:latin typeface="Orgon Slab Medium" panose="02000603000000020004" pitchFamily="50" charset="0"/>
                        </a:rPr>
                        <a:t>3.492</a:t>
                      </a:r>
                    </a:p>
                  </a:txBody>
                  <a:tcPr marL="10160" marR="10160" marT="10160" marB="0" anchor="ctr"/>
                </a:tc>
                <a:tc>
                  <a:txBody>
                    <a:bodyPr/>
                    <a:lstStyle/>
                    <a:p>
                      <a:pPr algn="ctr" fontAlgn="ctr"/>
                      <a:r>
                        <a:rPr lang="en-US" sz="1500" b="0" i="0" u="none" strike="noStrike" dirty="0">
                          <a:solidFill>
                            <a:srgbClr val="000000"/>
                          </a:solidFill>
                          <a:effectLst/>
                          <a:latin typeface="Orgon Slab Medium" panose="02000603000000020004" pitchFamily="50" charset="0"/>
                        </a:rPr>
                        <a:t>3.274</a:t>
                      </a:r>
                    </a:p>
                  </a:txBody>
                  <a:tcPr marL="10160" marR="10160" marT="10160" marB="0" anchor="ctr"/>
                </a:tc>
                <a:tc>
                  <a:txBody>
                    <a:bodyPr/>
                    <a:lstStyle/>
                    <a:p>
                      <a:pPr algn="ctr" fontAlgn="ctr"/>
                      <a:r>
                        <a:rPr lang="en-US" sz="1500" b="0" i="0" u="none" strike="noStrike" dirty="0">
                          <a:solidFill>
                            <a:srgbClr val="000000"/>
                          </a:solidFill>
                          <a:effectLst/>
                          <a:latin typeface="Orgon Slab Medium" panose="02000603000000020004" pitchFamily="50" charset="0"/>
                        </a:rPr>
                        <a:t>3.383</a:t>
                      </a:r>
                    </a:p>
                  </a:txBody>
                  <a:tcPr marL="10160" marR="10160" marT="10160" marB="0" anchor="ctr"/>
                </a:tc>
                <a:extLst>
                  <a:ext uri="{0D108BD9-81ED-4DB2-BD59-A6C34878D82A}">
                    <a16:rowId xmlns:a16="http://schemas.microsoft.com/office/drawing/2014/main" val="28920724"/>
                  </a:ext>
                </a:extLst>
              </a:tr>
              <a:tr h="565685">
                <a:tc>
                  <a:txBody>
                    <a:bodyPr/>
                    <a:lstStyle/>
                    <a:p>
                      <a:pPr algn="ctr" fontAlgn="ctr"/>
                      <a:r>
                        <a:rPr lang="en-US" sz="1300" b="0" u="none" strike="noStrike" dirty="0">
                          <a:solidFill>
                            <a:schemeClr val="bg1"/>
                          </a:solidFill>
                          <a:effectLst/>
                          <a:latin typeface="Orgon Slab Medium" panose="02000603000000020004" pitchFamily="50" charset="0"/>
                        </a:rPr>
                        <a:t>2019-20</a:t>
                      </a:r>
                      <a:endParaRPr lang="en-US" sz="1300" b="0" i="0" u="none" strike="noStrike" dirty="0">
                        <a:solidFill>
                          <a:schemeClr val="bg1"/>
                        </a:solidFill>
                        <a:effectLst/>
                        <a:latin typeface="Orgon Slab Medium" panose="02000603000000020004" pitchFamily="50" charset="0"/>
                      </a:endParaRPr>
                    </a:p>
                  </a:txBody>
                  <a:tcPr marL="10160" marR="10160" marT="10160" marB="0" anchor="ctr">
                    <a:solidFill>
                      <a:schemeClr val="accent5">
                        <a:lumMod val="75000"/>
                      </a:schemeClr>
                    </a:solidFill>
                  </a:tcPr>
                </a:tc>
                <a:tc>
                  <a:txBody>
                    <a:bodyPr/>
                    <a:lstStyle/>
                    <a:p>
                      <a:pPr algn="ctr" fontAlgn="ctr"/>
                      <a:r>
                        <a:rPr lang="en-US" sz="1500" b="0" i="0" u="none" strike="noStrike" dirty="0">
                          <a:solidFill>
                            <a:srgbClr val="000000"/>
                          </a:solidFill>
                          <a:effectLst/>
                          <a:latin typeface="Orgon Slab Medium" panose="02000603000000020004" pitchFamily="50" charset="0"/>
                        </a:rPr>
                        <a:t>3.528</a:t>
                      </a:r>
                    </a:p>
                  </a:txBody>
                  <a:tcPr marL="10160" marR="10160" marT="10160" marB="0" anchor="ctr"/>
                </a:tc>
                <a:tc>
                  <a:txBody>
                    <a:bodyPr/>
                    <a:lstStyle/>
                    <a:p>
                      <a:pPr algn="ctr" fontAlgn="ctr"/>
                      <a:r>
                        <a:rPr lang="en-US" sz="1500" b="0" i="0" u="none" strike="noStrike" dirty="0">
                          <a:solidFill>
                            <a:srgbClr val="000000"/>
                          </a:solidFill>
                          <a:effectLst/>
                          <a:latin typeface="Orgon Slab Medium" panose="02000603000000020004" pitchFamily="50" charset="0"/>
                        </a:rPr>
                        <a:t>3.400</a:t>
                      </a:r>
                    </a:p>
                  </a:txBody>
                  <a:tcPr marL="10160" marR="10160" marT="10160" marB="0" anchor="ctr"/>
                </a:tc>
                <a:tc>
                  <a:txBody>
                    <a:bodyPr/>
                    <a:lstStyle/>
                    <a:p>
                      <a:pPr algn="ctr" fontAlgn="ctr"/>
                      <a:r>
                        <a:rPr lang="en-US" sz="1500" b="0" i="0" u="none" strike="noStrike" dirty="0">
                          <a:solidFill>
                            <a:srgbClr val="000000"/>
                          </a:solidFill>
                          <a:effectLst/>
                          <a:latin typeface="Orgon Slab Medium" panose="02000603000000020004" pitchFamily="50" charset="0"/>
                        </a:rPr>
                        <a:t>3.464</a:t>
                      </a:r>
                    </a:p>
                  </a:txBody>
                  <a:tcPr marL="10160" marR="10160" marT="10160" marB="0" anchor="ctr"/>
                </a:tc>
                <a:extLst>
                  <a:ext uri="{0D108BD9-81ED-4DB2-BD59-A6C34878D82A}">
                    <a16:rowId xmlns:a16="http://schemas.microsoft.com/office/drawing/2014/main" val="3048549499"/>
                  </a:ext>
                </a:extLst>
              </a:tr>
              <a:tr h="514259">
                <a:tc>
                  <a:txBody>
                    <a:bodyPr/>
                    <a:lstStyle/>
                    <a:p>
                      <a:pPr algn="ctr" fontAlgn="ctr"/>
                      <a:r>
                        <a:rPr lang="en-US" sz="1300" b="0" i="0" u="none" strike="noStrike" dirty="0">
                          <a:solidFill>
                            <a:schemeClr val="bg1"/>
                          </a:solidFill>
                          <a:effectLst/>
                          <a:latin typeface="Orgon Slab Medium" panose="02000603000000020004" pitchFamily="50" charset="0"/>
                        </a:rPr>
                        <a:t>2018-19</a:t>
                      </a:r>
                    </a:p>
                  </a:txBody>
                  <a:tcPr marL="10160" marR="10160" marT="10160" marB="0" anchor="ctr">
                    <a:solidFill>
                      <a:schemeClr val="accent5">
                        <a:lumMod val="75000"/>
                      </a:schemeClr>
                    </a:solidFill>
                  </a:tcPr>
                </a:tc>
                <a:tc>
                  <a:txBody>
                    <a:bodyPr/>
                    <a:lstStyle/>
                    <a:p>
                      <a:pPr algn="ctr" fontAlgn="ctr"/>
                      <a:r>
                        <a:rPr lang="en-US" sz="1500" b="0" i="0" u="none" strike="noStrike" dirty="0">
                          <a:solidFill>
                            <a:srgbClr val="000000"/>
                          </a:solidFill>
                          <a:effectLst/>
                          <a:latin typeface="Orgon Slab Medium" panose="02000603000000020004" pitchFamily="50" charset="0"/>
                        </a:rPr>
                        <a:t>3.283</a:t>
                      </a:r>
                    </a:p>
                  </a:txBody>
                  <a:tcPr marL="10160" marR="10160" marT="10160" marB="0" anchor="ctr"/>
                </a:tc>
                <a:tc>
                  <a:txBody>
                    <a:bodyPr/>
                    <a:lstStyle/>
                    <a:p>
                      <a:pPr algn="ctr" fontAlgn="ctr"/>
                      <a:r>
                        <a:rPr lang="en-US" sz="1500" b="0" i="0" u="none" strike="noStrike" dirty="0">
                          <a:solidFill>
                            <a:srgbClr val="000000"/>
                          </a:solidFill>
                          <a:effectLst/>
                          <a:latin typeface="Orgon Slab Medium" panose="02000603000000020004" pitchFamily="50" charset="0"/>
                        </a:rPr>
                        <a:t>3.209</a:t>
                      </a:r>
                    </a:p>
                  </a:txBody>
                  <a:tcPr marL="10160" marR="10160" marT="10160" marB="0" anchor="ctr"/>
                </a:tc>
                <a:tc>
                  <a:txBody>
                    <a:bodyPr/>
                    <a:lstStyle/>
                    <a:p>
                      <a:pPr algn="ctr" fontAlgn="ctr"/>
                      <a:r>
                        <a:rPr lang="en-US" sz="1500" b="0" i="0" u="none" strike="noStrike" dirty="0">
                          <a:solidFill>
                            <a:srgbClr val="000000"/>
                          </a:solidFill>
                          <a:effectLst/>
                          <a:latin typeface="Orgon Slab Medium" panose="02000603000000020004" pitchFamily="50" charset="0"/>
                        </a:rPr>
                        <a:t>3.246</a:t>
                      </a:r>
                    </a:p>
                  </a:txBody>
                  <a:tcPr marL="10160" marR="10160" marT="10160" marB="0" anchor="ctr"/>
                </a:tc>
                <a:extLst>
                  <a:ext uri="{0D108BD9-81ED-4DB2-BD59-A6C34878D82A}">
                    <a16:rowId xmlns:a16="http://schemas.microsoft.com/office/drawing/2014/main" val="1018626716"/>
                  </a:ext>
                </a:extLst>
              </a:tr>
              <a:tr h="591397">
                <a:tc>
                  <a:txBody>
                    <a:bodyPr/>
                    <a:lstStyle/>
                    <a:p>
                      <a:pPr algn="ctr" fontAlgn="ctr"/>
                      <a:r>
                        <a:rPr lang="en-US" sz="1300" b="0" i="0" u="none" strike="noStrike" dirty="0">
                          <a:solidFill>
                            <a:schemeClr val="bg1"/>
                          </a:solidFill>
                          <a:effectLst/>
                          <a:latin typeface="Orgon Slab Medium" panose="02000603000000020004" pitchFamily="50" charset="0"/>
                        </a:rPr>
                        <a:t>2017-18</a:t>
                      </a:r>
                    </a:p>
                  </a:txBody>
                  <a:tcPr marL="10160" marR="10160" marT="10160" marB="0" anchor="ctr">
                    <a:solidFill>
                      <a:schemeClr val="accent5">
                        <a:lumMod val="75000"/>
                      </a:schemeClr>
                    </a:solidFill>
                  </a:tcPr>
                </a:tc>
                <a:tc>
                  <a:txBody>
                    <a:bodyPr/>
                    <a:lstStyle/>
                    <a:p>
                      <a:pPr algn="ctr" fontAlgn="ctr"/>
                      <a:r>
                        <a:rPr lang="en-US" sz="1500" b="0" i="0" u="none" strike="noStrike" dirty="0">
                          <a:solidFill>
                            <a:srgbClr val="000000"/>
                          </a:solidFill>
                          <a:effectLst/>
                          <a:latin typeface="Orgon Slab Medium" panose="02000603000000020004" pitchFamily="50" charset="0"/>
                        </a:rPr>
                        <a:t>3.369</a:t>
                      </a:r>
                    </a:p>
                  </a:txBody>
                  <a:tcPr marL="10160" marR="10160" marT="10160" marB="0" anchor="ctr"/>
                </a:tc>
                <a:tc>
                  <a:txBody>
                    <a:bodyPr/>
                    <a:lstStyle/>
                    <a:p>
                      <a:pPr algn="ctr" fontAlgn="ctr"/>
                      <a:r>
                        <a:rPr lang="en-US" sz="1500" b="0" i="0" u="none" strike="noStrike" dirty="0">
                          <a:solidFill>
                            <a:srgbClr val="000000"/>
                          </a:solidFill>
                          <a:effectLst/>
                          <a:latin typeface="Orgon Slab Medium" panose="02000603000000020004" pitchFamily="50" charset="0"/>
                        </a:rPr>
                        <a:t>3.115</a:t>
                      </a:r>
                    </a:p>
                  </a:txBody>
                  <a:tcPr marL="10160" marR="10160" marT="10160" marB="0" anchor="ctr"/>
                </a:tc>
                <a:tc>
                  <a:txBody>
                    <a:bodyPr/>
                    <a:lstStyle/>
                    <a:p>
                      <a:pPr algn="ctr" fontAlgn="ctr"/>
                      <a:r>
                        <a:rPr lang="en-US" sz="1500" b="0" i="0" u="none" strike="noStrike" dirty="0">
                          <a:solidFill>
                            <a:srgbClr val="000000"/>
                          </a:solidFill>
                          <a:effectLst/>
                          <a:latin typeface="Orgon Slab Medium" panose="02000603000000020004" pitchFamily="50" charset="0"/>
                        </a:rPr>
                        <a:t>3.242</a:t>
                      </a:r>
                    </a:p>
                  </a:txBody>
                  <a:tcPr marL="10160" marR="10160" marT="10160" marB="0" anchor="ctr"/>
                </a:tc>
                <a:extLst>
                  <a:ext uri="{0D108BD9-81ED-4DB2-BD59-A6C34878D82A}">
                    <a16:rowId xmlns:a16="http://schemas.microsoft.com/office/drawing/2014/main" val="4032158079"/>
                  </a:ext>
                </a:extLst>
              </a:tr>
            </a:tbl>
          </a:graphicData>
        </a:graphic>
      </p:graphicFrame>
      <p:sp>
        <p:nvSpPr>
          <p:cNvPr id="5" name="TextBox 4">
            <a:extLst>
              <a:ext uri="{FF2B5EF4-FFF2-40B4-BE49-F238E27FC236}">
                <a16:creationId xmlns:a16="http://schemas.microsoft.com/office/drawing/2014/main" id="{EF25FF74-8D44-960B-486F-366C03A97ED6}"/>
              </a:ext>
            </a:extLst>
          </p:cNvPr>
          <p:cNvSpPr txBox="1"/>
          <p:nvPr/>
        </p:nvSpPr>
        <p:spPr>
          <a:xfrm>
            <a:off x="1811868" y="1777704"/>
            <a:ext cx="6461760" cy="369332"/>
          </a:xfrm>
          <a:prstGeom prst="rect">
            <a:avLst/>
          </a:prstGeom>
          <a:noFill/>
        </p:spPr>
        <p:txBody>
          <a:bodyPr wrap="square" rtlCol="0">
            <a:spAutoFit/>
          </a:bodyPr>
          <a:lstStyle/>
          <a:p>
            <a:pPr defTabSz="914377">
              <a:buClrTx/>
            </a:pPr>
            <a:r>
              <a:rPr lang="en-US" sz="1800" kern="1200" dirty="0">
                <a:solidFill>
                  <a:srgbClr val="335E4E">
                    <a:lumMod val="75000"/>
                  </a:srgbClr>
                </a:solidFill>
                <a:latin typeface="Orgon Slab Medium" panose="02000603000000020004" pitchFamily="50" charset="0"/>
                <a:ea typeface="+mn-ea"/>
                <a:cs typeface="+mn-cs"/>
              </a:rPr>
              <a:t>Yearly Grade Point Average (GPA)</a:t>
            </a:r>
          </a:p>
        </p:txBody>
      </p:sp>
    </p:spTree>
    <p:extLst>
      <p:ext uri="{BB962C8B-B14F-4D97-AF65-F5344CB8AC3E}">
        <p14:creationId xmlns:p14="http://schemas.microsoft.com/office/powerpoint/2010/main" val="40124464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DFC4D-B433-2210-75E6-6F0B13B27D61}"/>
              </a:ext>
            </a:extLst>
          </p:cNvPr>
          <p:cNvSpPr>
            <a:spLocks noGrp="1"/>
          </p:cNvSpPr>
          <p:nvPr>
            <p:ph type="title"/>
          </p:nvPr>
        </p:nvSpPr>
        <p:spPr>
          <a:xfrm>
            <a:off x="853440" y="655858"/>
            <a:ext cx="10485120" cy="957397"/>
          </a:xfrm>
        </p:spPr>
        <p:txBody>
          <a:bodyPr>
            <a:normAutofit fontScale="90000"/>
          </a:bodyPr>
          <a:lstStyle/>
          <a:p>
            <a:pPr algn="ctr"/>
            <a:r>
              <a:rPr lang="en-US" dirty="0"/>
              <a:t>Graduation Rates and</a:t>
            </a:r>
            <a:br>
              <a:rPr lang="en-US" dirty="0"/>
            </a:br>
            <a:r>
              <a:rPr lang="en-US" dirty="0"/>
              <a:t>academic success rates (</a:t>
            </a:r>
            <a:r>
              <a:rPr lang="en-US" dirty="0" err="1"/>
              <a:t>asr</a:t>
            </a:r>
            <a:r>
              <a:rPr lang="en-US" dirty="0"/>
              <a:t>)</a:t>
            </a:r>
          </a:p>
        </p:txBody>
      </p:sp>
      <p:graphicFrame>
        <p:nvGraphicFramePr>
          <p:cNvPr id="4" name="Content Placeholder 3">
            <a:extLst>
              <a:ext uri="{FF2B5EF4-FFF2-40B4-BE49-F238E27FC236}">
                <a16:creationId xmlns:a16="http://schemas.microsoft.com/office/drawing/2014/main" id="{189E5C85-C48E-FDC7-5F8B-E8BB9AC823ED}"/>
              </a:ext>
            </a:extLst>
          </p:cNvPr>
          <p:cNvGraphicFramePr>
            <a:graphicFrameLocks noGrp="1"/>
          </p:cNvGraphicFramePr>
          <p:nvPr>
            <p:ph idx="1"/>
          </p:nvPr>
        </p:nvGraphicFramePr>
        <p:xfrm>
          <a:off x="1202267" y="2419894"/>
          <a:ext cx="9637151" cy="3015705"/>
        </p:xfrm>
        <a:graphic>
          <a:graphicData uri="http://schemas.openxmlformats.org/drawingml/2006/table">
            <a:tbl>
              <a:tblPr>
                <a:tableStyleId>{5C22544A-7EE6-4342-B048-85BDC9FD1C3A}</a:tableStyleId>
              </a:tblPr>
              <a:tblGrid>
                <a:gridCol w="2412463">
                  <a:extLst>
                    <a:ext uri="{9D8B030D-6E8A-4147-A177-3AD203B41FA5}">
                      <a16:colId xmlns:a16="http://schemas.microsoft.com/office/drawing/2014/main" val="2580478246"/>
                    </a:ext>
                  </a:extLst>
                </a:gridCol>
                <a:gridCol w="2408229">
                  <a:extLst>
                    <a:ext uri="{9D8B030D-6E8A-4147-A177-3AD203B41FA5}">
                      <a16:colId xmlns:a16="http://schemas.microsoft.com/office/drawing/2014/main" val="146739224"/>
                    </a:ext>
                  </a:extLst>
                </a:gridCol>
                <a:gridCol w="2408229">
                  <a:extLst>
                    <a:ext uri="{9D8B030D-6E8A-4147-A177-3AD203B41FA5}">
                      <a16:colId xmlns:a16="http://schemas.microsoft.com/office/drawing/2014/main" val="2987382664"/>
                    </a:ext>
                  </a:extLst>
                </a:gridCol>
                <a:gridCol w="2408229">
                  <a:extLst>
                    <a:ext uri="{9D8B030D-6E8A-4147-A177-3AD203B41FA5}">
                      <a16:colId xmlns:a16="http://schemas.microsoft.com/office/drawing/2014/main" val="118385598"/>
                    </a:ext>
                  </a:extLst>
                </a:gridCol>
              </a:tblGrid>
              <a:tr h="612825">
                <a:tc>
                  <a:txBody>
                    <a:bodyPr/>
                    <a:lstStyle/>
                    <a:p>
                      <a:pPr algn="ctr" fontAlgn="ctr"/>
                      <a:endParaRPr lang="en-US" sz="1300" b="1" i="0" u="none" strike="noStrike" dirty="0">
                        <a:solidFill>
                          <a:srgbClr val="000000"/>
                        </a:solidFill>
                        <a:effectLst/>
                        <a:latin typeface="Orgon Slab Medium" panose="02000603000000020004" pitchFamily="50" charset="0"/>
                      </a:endParaRPr>
                    </a:p>
                  </a:txBody>
                  <a:tcPr marL="10160" marR="10160" marT="10160" marB="0" anchor="ctr">
                    <a:noFill/>
                  </a:tcPr>
                </a:tc>
                <a:tc>
                  <a:txBody>
                    <a:bodyPr/>
                    <a:lstStyle/>
                    <a:p>
                      <a:pPr algn="ctr" fontAlgn="ctr"/>
                      <a:r>
                        <a:rPr lang="en-US" sz="1300" b="1" u="none" strike="noStrike" dirty="0">
                          <a:effectLst/>
                          <a:latin typeface="Orgon Slab Medium" panose="02000603000000020004" pitchFamily="50" charset="0"/>
                        </a:rPr>
                        <a:t>All Students</a:t>
                      </a:r>
                    </a:p>
                    <a:p>
                      <a:pPr algn="ctr" fontAlgn="ctr"/>
                      <a:r>
                        <a:rPr lang="en-US" sz="1300" b="1" i="0" u="none" strike="noStrike" dirty="0">
                          <a:solidFill>
                            <a:srgbClr val="000000"/>
                          </a:solidFill>
                          <a:effectLst/>
                          <a:latin typeface="Orgon Slab Medium" panose="02000603000000020004" pitchFamily="50" charset="0"/>
                        </a:rPr>
                        <a:t>Graduation Rate</a:t>
                      </a:r>
                    </a:p>
                  </a:txBody>
                  <a:tcPr marL="10160" marR="10160" marT="10160" marB="0" anchor="ctr">
                    <a:solidFill>
                      <a:schemeClr val="accent3">
                        <a:lumMod val="75000"/>
                      </a:schemeClr>
                    </a:solidFill>
                  </a:tcPr>
                </a:tc>
                <a:tc>
                  <a:txBody>
                    <a:bodyPr/>
                    <a:lstStyle/>
                    <a:p>
                      <a:pPr algn="ctr" fontAlgn="ctr"/>
                      <a:r>
                        <a:rPr lang="en-US" sz="1300" b="1" u="none" strike="noStrike" dirty="0">
                          <a:effectLst/>
                          <a:latin typeface="Orgon Slab Medium" panose="02000603000000020004" pitchFamily="50" charset="0"/>
                        </a:rPr>
                        <a:t>Student-Athletes </a:t>
                      </a:r>
                    </a:p>
                    <a:p>
                      <a:pPr algn="ctr" fontAlgn="ctr"/>
                      <a:r>
                        <a:rPr lang="en-US" sz="1300" b="1" u="none" strike="noStrike" dirty="0">
                          <a:effectLst/>
                          <a:latin typeface="Orgon Slab Medium" panose="02000603000000020004" pitchFamily="50" charset="0"/>
                        </a:rPr>
                        <a:t>Graduation Rate</a:t>
                      </a:r>
                      <a:endParaRPr lang="en-US" sz="1300" b="1" i="0" u="none" strike="noStrike" dirty="0">
                        <a:solidFill>
                          <a:srgbClr val="000000"/>
                        </a:solidFill>
                        <a:effectLst/>
                        <a:latin typeface="Orgon Slab Medium" panose="02000603000000020004" pitchFamily="50" charset="0"/>
                      </a:endParaRPr>
                    </a:p>
                  </a:txBody>
                  <a:tcPr marL="10160" marR="10160" marT="10160" marB="0" anchor="ctr">
                    <a:solidFill>
                      <a:schemeClr val="accent3">
                        <a:lumMod val="75000"/>
                      </a:schemeClr>
                    </a:solidFill>
                  </a:tcPr>
                </a:tc>
                <a:tc>
                  <a:txBody>
                    <a:bodyPr/>
                    <a:lstStyle/>
                    <a:p>
                      <a:pPr algn="ctr" fontAlgn="ctr"/>
                      <a:r>
                        <a:rPr lang="en-US" sz="1300" b="1" u="none" strike="noStrike" dirty="0">
                          <a:effectLst/>
                          <a:latin typeface="Orgon Slab Medium" panose="02000603000000020004" pitchFamily="50" charset="0"/>
                        </a:rPr>
                        <a:t>Student-Athlete </a:t>
                      </a:r>
                    </a:p>
                    <a:p>
                      <a:pPr algn="ctr" fontAlgn="ctr"/>
                      <a:r>
                        <a:rPr lang="en-US" sz="1300" b="1" u="none" strike="noStrike" dirty="0">
                          <a:effectLst/>
                          <a:latin typeface="Orgon Slab Medium" panose="02000603000000020004" pitchFamily="50" charset="0"/>
                        </a:rPr>
                        <a:t>ASR</a:t>
                      </a:r>
                      <a:endParaRPr lang="en-US" sz="1300" b="1" i="0" u="none" strike="noStrike" dirty="0">
                        <a:solidFill>
                          <a:srgbClr val="000000"/>
                        </a:solidFill>
                        <a:effectLst/>
                        <a:latin typeface="Orgon Slab Medium" panose="02000603000000020004" pitchFamily="50" charset="0"/>
                      </a:endParaRPr>
                    </a:p>
                  </a:txBody>
                  <a:tcPr marL="10160" marR="10160" marT="10160" marB="0" anchor="ctr">
                    <a:solidFill>
                      <a:schemeClr val="accent3">
                        <a:lumMod val="75000"/>
                      </a:schemeClr>
                    </a:solidFill>
                  </a:tcPr>
                </a:tc>
                <a:extLst>
                  <a:ext uri="{0D108BD9-81ED-4DB2-BD59-A6C34878D82A}">
                    <a16:rowId xmlns:a16="http://schemas.microsoft.com/office/drawing/2014/main" val="606408223"/>
                  </a:ext>
                </a:extLst>
              </a:tr>
              <a:tr h="455644">
                <a:tc>
                  <a:txBody>
                    <a:bodyPr/>
                    <a:lstStyle/>
                    <a:p>
                      <a:pPr algn="ctr" fontAlgn="b"/>
                      <a:r>
                        <a:rPr lang="en-US" sz="1300" u="none" strike="noStrike" dirty="0">
                          <a:solidFill>
                            <a:schemeClr val="bg1"/>
                          </a:solidFill>
                          <a:effectLst/>
                          <a:latin typeface="Orgon Slab Medium" panose="02000603000000020004" pitchFamily="50" charset="0"/>
                        </a:rPr>
                        <a:t>2022</a:t>
                      </a:r>
                      <a:endParaRPr lang="en-US" sz="1300" b="1" i="0" u="none" strike="noStrike" dirty="0">
                        <a:solidFill>
                          <a:schemeClr val="bg1"/>
                        </a:solidFill>
                        <a:effectLst/>
                        <a:latin typeface="Orgon Slab Medium" panose="02000603000000020004" pitchFamily="50" charset="0"/>
                      </a:endParaRPr>
                    </a:p>
                  </a:txBody>
                  <a:tcPr marL="10160" marR="10160" marT="10160" marB="0" anchor="ctr">
                    <a:solidFill>
                      <a:schemeClr val="accent5">
                        <a:lumMod val="75000"/>
                      </a:schemeClr>
                    </a:solidFill>
                  </a:tcPr>
                </a:tc>
                <a:tc>
                  <a:txBody>
                    <a:bodyPr/>
                    <a:lstStyle/>
                    <a:p>
                      <a:pPr algn="ctr" fontAlgn="b"/>
                      <a:r>
                        <a:rPr lang="en-US" sz="1300" u="none" strike="noStrike" dirty="0">
                          <a:effectLst/>
                          <a:latin typeface="Orgon Slab Medium" panose="02000603000000020004" pitchFamily="50" charset="0"/>
                        </a:rPr>
                        <a:t>65%</a:t>
                      </a:r>
                      <a:endParaRPr lang="en-US" sz="1300" b="1" i="0" u="none" strike="noStrike" dirty="0">
                        <a:solidFill>
                          <a:srgbClr val="000000"/>
                        </a:solidFill>
                        <a:effectLst/>
                        <a:latin typeface="Orgon Slab Medium" panose="02000603000000020004" pitchFamily="50" charset="0"/>
                      </a:endParaRPr>
                    </a:p>
                  </a:txBody>
                  <a:tcPr marL="10160" marR="10160" marT="10160" marB="0" anchor="ctr"/>
                </a:tc>
                <a:tc>
                  <a:txBody>
                    <a:bodyPr/>
                    <a:lstStyle/>
                    <a:p>
                      <a:pPr algn="ctr" fontAlgn="b"/>
                      <a:r>
                        <a:rPr lang="en-US" sz="1300" u="none" strike="noStrike" dirty="0">
                          <a:effectLst/>
                          <a:latin typeface="Orgon Slab Medium" panose="02000603000000020004" pitchFamily="50" charset="0"/>
                        </a:rPr>
                        <a:t>74%</a:t>
                      </a:r>
                      <a:endParaRPr lang="en-US" sz="1300" b="1" i="0" u="none" strike="noStrike" dirty="0">
                        <a:solidFill>
                          <a:srgbClr val="000000"/>
                        </a:solidFill>
                        <a:effectLst/>
                        <a:latin typeface="Orgon Slab Medium" panose="02000603000000020004" pitchFamily="50" charset="0"/>
                      </a:endParaRPr>
                    </a:p>
                  </a:txBody>
                  <a:tcPr marL="10160" marR="10160" marT="10160" marB="0" anchor="ctr"/>
                </a:tc>
                <a:tc>
                  <a:txBody>
                    <a:bodyPr/>
                    <a:lstStyle/>
                    <a:p>
                      <a:pPr algn="ctr" fontAlgn="b"/>
                      <a:r>
                        <a:rPr lang="en-US" sz="1300" u="none" strike="noStrike" dirty="0">
                          <a:effectLst/>
                          <a:latin typeface="Orgon Slab Medium" panose="02000603000000020004" pitchFamily="50" charset="0"/>
                        </a:rPr>
                        <a:t>79%</a:t>
                      </a:r>
                      <a:endParaRPr lang="en-US" sz="1300" b="1" i="0" u="none" strike="noStrike" dirty="0">
                        <a:solidFill>
                          <a:srgbClr val="000000"/>
                        </a:solidFill>
                        <a:effectLst/>
                        <a:latin typeface="Orgon Slab Medium" panose="02000603000000020004" pitchFamily="50" charset="0"/>
                      </a:endParaRPr>
                    </a:p>
                  </a:txBody>
                  <a:tcPr marL="10160" marR="10160" marT="10160" marB="0" anchor="ctr"/>
                </a:tc>
                <a:extLst>
                  <a:ext uri="{0D108BD9-81ED-4DB2-BD59-A6C34878D82A}">
                    <a16:rowId xmlns:a16="http://schemas.microsoft.com/office/drawing/2014/main" val="2257975309"/>
                  </a:ext>
                </a:extLst>
              </a:tr>
              <a:tr h="478409">
                <a:tc>
                  <a:txBody>
                    <a:bodyPr/>
                    <a:lstStyle/>
                    <a:p>
                      <a:pPr algn="ctr" fontAlgn="b"/>
                      <a:r>
                        <a:rPr lang="en-US" sz="1300" u="none" strike="noStrike" dirty="0">
                          <a:solidFill>
                            <a:schemeClr val="bg1"/>
                          </a:solidFill>
                          <a:effectLst/>
                          <a:latin typeface="Orgon Slab Medium" panose="02000603000000020004" pitchFamily="50" charset="0"/>
                        </a:rPr>
                        <a:t>2021</a:t>
                      </a:r>
                      <a:endParaRPr lang="en-US" sz="1300" b="0" i="0" u="none" strike="noStrike" dirty="0">
                        <a:solidFill>
                          <a:schemeClr val="bg1"/>
                        </a:solidFill>
                        <a:effectLst/>
                        <a:latin typeface="Orgon Slab Medium" panose="02000603000000020004" pitchFamily="50" charset="0"/>
                      </a:endParaRPr>
                    </a:p>
                  </a:txBody>
                  <a:tcPr marL="10160" marR="10160" marT="10160" marB="0" anchor="ctr">
                    <a:solidFill>
                      <a:schemeClr val="accent5">
                        <a:lumMod val="75000"/>
                      </a:schemeClr>
                    </a:solidFill>
                  </a:tcPr>
                </a:tc>
                <a:tc>
                  <a:txBody>
                    <a:bodyPr/>
                    <a:lstStyle/>
                    <a:p>
                      <a:pPr algn="ctr" fontAlgn="b"/>
                      <a:r>
                        <a:rPr lang="en-US" sz="1300" u="none" strike="noStrike" dirty="0">
                          <a:effectLst/>
                          <a:latin typeface="Orgon Slab Medium" panose="02000603000000020004" pitchFamily="50" charset="0"/>
                        </a:rPr>
                        <a:t>65%</a:t>
                      </a:r>
                      <a:endParaRPr lang="en-US" sz="1300" b="1" i="0" u="none" strike="noStrike" dirty="0">
                        <a:solidFill>
                          <a:srgbClr val="000000"/>
                        </a:solidFill>
                        <a:effectLst/>
                        <a:latin typeface="Orgon Slab Medium" panose="02000603000000020004" pitchFamily="50" charset="0"/>
                      </a:endParaRPr>
                    </a:p>
                  </a:txBody>
                  <a:tcPr marL="10160" marR="10160" marT="10160" marB="0" anchor="ctr"/>
                </a:tc>
                <a:tc>
                  <a:txBody>
                    <a:bodyPr/>
                    <a:lstStyle/>
                    <a:p>
                      <a:pPr algn="ctr" fontAlgn="b"/>
                      <a:r>
                        <a:rPr lang="en-US" sz="1300" u="none" strike="noStrike" dirty="0">
                          <a:effectLst/>
                          <a:latin typeface="Orgon Slab Medium" panose="02000603000000020004" pitchFamily="50" charset="0"/>
                        </a:rPr>
                        <a:t>76%</a:t>
                      </a:r>
                      <a:endParaRPr lang="en-US" sz="1300" b="1" i="0" u="none" strike="noStrike" dirty="0">
                        <a:solidFill>
                          <a:srgbClr val="000000"/>
                        </a:solidFill>
                        <a:effectLst/>
                        <a:latin typeface="Orgon Slab Medium" panose="02000603000000020004" pitchFamily="50" charset="0"/>
                      </a:endParaRPr>
                    </a:p>
                  </a:txBody>
                  <a:tcPr marL="10160" marR="10160" marT="10160" marB="0" anchor="ctr"/>
                </a:tc>
                <a:tc>
                  <a:txBody>
                    <a:bodyPr/>
                    <a:lstStyle/>
                    <a:p>
                      <a:pPr algn="ctr" fontAlgn="b"/>
                      <a:r>
                        <a:rPr lang="en-US" sz="1300" u="none" strike="noStrike" dirty="0">
                          <a:effectLst/>
                          <a:latin typeface="Orgon Slab Medium" panose="02000603000000020004" pitchFamily="50" charset="0"/>
                        </a:rPr>
                        <a:t>80%</a:t>
                      </a:r>
                      <a:endParaRPr lang="en-US" sz="1300" b="1" i="0" u="none" strike="noStrike" dirty="0">
                        <a:solidFill>
                          <a:srgbClr val="000000"/>
                        </a:solidFill>
                        <a:effectLst/>
                        <a:latin typeface="Orgon Slab Medium" panose="02000603000000020004" pitchFamily="50" charset="0"/>
                      </a:endParaRPr>
                    </a:p>
                  </a:txBody>
                  <a:tcPr marL="10160" marR="10160" marT="10160" marB="0" anchor="ctr"/>
                </a:tc>
                <a:extLst>
                  <a:ext uri="{0D108BD9-81ED-4DB2-BD59-A6C34878D82A}">
                    <a16:rowId xmlns:a16="http://schemas.microsoft.com/office/drawing/2014/main" val="3992819508"/>
                  </a:ext>
                </a:extLst>
              </a:tr>
              <a:tr h="504268">
                <a:tc>
                  <a:txBody>
                    <a:bodyPr/>
                    <a:lstStyle/>
                    <a:p>
                      <a:pPr algn="ctr" fontAlgn="b"/>
                      <a:r>
                        <a:rPr lang="en-US" sz="1300" u="none" strike="noStrike" dirty="0">
                          <a:solidFill>
                            <a:schemeClr val="bg1"/>
                          </a:solidFill>
                          <a:effectLst/>
                          <a:latin typeface="Orgon Slab Medium" panose="02000603000000020004" pitchFamily="50" charset="0"/>
                        </a:rPr>
                        <a:t>2020</a:t>
                      </a:r>
                      <a:endParaRPr lang="en-US" sz="1300" b="0" i="0" u="none" strike="noStrike" dirty="0">
                        <a:solidFill>
                          <a:schemeClr val="bg1"/>
                        </a:solidFill>
                        <a:effectLst/>
                        <a:latin typeface="Orgon Slab Medium" panose="02000603000000020004" pitchFamily="50" charset="0"/>
                      </a:endParaRPr>
                    </a:p>
                  </a:txBody>
                  <a:tcPr marL="10160" marR="10160" marT="10160" marB="0" anchor="ctr">
                    <a:solidFill>
                      <a:schemeClr val="accent5">
                        <a:lumMod val="75000"/>
                      </a:schemeClr>
                    </a:solidFill>
                  </a:tcPr>
                </a:tc>
                <a:tc>
                  <a:txBody>
                    <a:bodyPr/>
                    <a:lstStyle/>
                    <a:p>
                      <a:pPr algn="ctr" fontAlgn="b"/>
                      <a:r>
                        <a:rPr lang="en-US" sz="1300" u="none" strike="noStrike" dirty="0">
                          <a:effectLst/>
                          <a:latin typeface="Orgon Slab Medium" panose="02000603000000020004" pitchFamily="50" charset="0"/>
                        </a:rPr>
                        <a:t>67%</a:t>
                      </a:r>
                      <a:endParaRPr lang="en-US" sz="1300" b="1" i="0" u="none" strike="noStrike" dirty="0">
                        <a:solidFill>
                          <a:srgbClr val="000000"/>
                        </a:solidFill>
                        <a:effectLst/>
                        <a:latin typeface="Orgon Slab Medium" panose="02000603000000020004" pitchFamily="50" charset="0"/>
                      </a:endParaRPr>
                    </a:p>
                  </a:txBody>
                  <a:tcPr marL="10160" marR="10160" marT="10160" marB="0" anchor="ctr"/>
                </a:tc>
                <a:tc>
                  <a:txBody>
                    <a:bodyPr/>
                    <a:lstStyle/>
                    <a:p>
                      <a:pPr algn="ctr" fontAlgn="b"/>
                      <a:r>
                        <a:rPr lang="en-US" sz="1300" u="none" strike="noStrike" dirty="0">
                          <a:effectLst/>
                          <a:latin typeface="Orgon Slab Medium" panose="02000603000000020004" pitchFamily="50" charset="0"/>
                        </a:rPr>
                        <a:t>77%</a:t>
                      </a:r>
                      <a:endParaRPr lang="en-US" sz="1300" b="1" i="0" u="none" strike="noStrike" dirty="0">
                        <a:solidFill>
                          <a:srgbClr val="000000"/>
                        </a:solidFill>
                        <a:effectLst/>
                        <a:latin typeface="Orgon Slab Medium" panose="02000603000000020004" pitchFamily="50" charset="0"/>
                      </a:endParaRPr>
                    </a:p>
                  </a:txBody>
                  <a:tcPr marL="10160" marR="10160" marT="10160" marB="0" anchor="ctr"/>
                </a:tc>
                <a:tc>
                  <a:txBody>
                    <a:bodyPr/>
                    <a:lstStyle/>
                    <a:p>
                      <a:pPr algn="ctr" fontAlgn="b"/>
                      <a:r>
                        <a:rPr lang="en-US" sz="1300" u="none" strike="noStrike" dirty="0">
                          <a:effectLst/>
                          <a:latin typeface="Orgon Slab Medium" panose="02000603000000020004" pitchFamily="50" charset="0"/>
                        </a:rPr>
                        <a:t>81%</a:t>
                      </a:r>
                      <a:endParaRPr lang="en-US" sz="1300" b="1" i="0" u="none" strike="noStrike" dirty="0">
                        <a:solidFill>
                          <a:srgbClr val="000000"/>
                        </a:solidFill>
                        <a:effectLst/>
                        <a:latin typeface="Orgon Slab Medium" panose="02000603000000020004" pitchFamily="50" charset="0"/>
                      </a:endParaRPr>
                    </a:p>
                  </a:txBody>
                  <a:tcPr marL="10160" marR="10160" marT="10160" marB="0" anchor="ctr"/>
                </a:tc>
                <a:extLst>
                  <a:ext uri="{0D108BD9-81ED-4DB2-BD59-A6C34878D82A}">
                    <a16:rowId xmlns:a16="http://schemas.microsoft.com/office/drawing/2014/main" val="4083875692"/>
                  </a:ext>
                </a:extLst>
              </a:tr>
              <a:tr h="517196">
                <a:tc>
                  <a:txBody>
                    <a:bodyPr/>
                    <a:lstStyle/>
                    <a:p>
                      <a:pPr algn="ctr" fontAlgn="b"/>
                      <a:r>
                        <a:rPr lang="en-US" sz="1300" u="none" strike="noStrike" dirty="0">
                          <a:solidFill>
                            <a:schemeClr val="bg1"/>
                          </a:solidFill>
                          <a:effectLst/>
                          <a:latin typeface="Orgon Slab Medium" panose="02000603000000020004" pitchFamily="50" charset="0"/>
                        </a:rPr>
                        <a:t>2019</a:t>
                      </a:r>
                      <a:endParaRPr lang="en-US" sz="1300" b="0" i="0" u="none" strike="noStrike" dirty="0">
                        <a:solidFill>
                          <a:schemeClr val="bg1"/>
                        </a:solidFill>
                        <a:effectLst/>
                        <a:latin typeface="Orgon Slab Medium" panose="02000603000000020004" pitchFamily="50" charset="0"/>
                      </a:endParaRPr>
                    </a:p>
                  </a:txBody>
                  <a:tcPr marL="10160" marR="10160" marT="10160" marB="0" anchor="ctr">
                    <a:solidFill>
                      <a:schemeClr val="accent5">
                        <a:lumMod val="75000"/>
                      </a:schemeClr>
                    </a:solidFill>
                  </a:tcPr>
                </a:tc>
                <a:tc>
                  <a:txBody>
                    <a:bodyPr/>
                    <a:lstStyle/>
                    <a:p>
                      <a:pPr algn="ctr" fontAlgn="b"/>
                      <a:r>
                        <a:rPr lang="en-US" sz="1300" u="none" strike="noStrike" dirty="0">
                          <a:effectLst/>
                          <a:latin typeface="Orgon Slab Medium" panose="02000603000000020004" pitchFamily="50" charset="0"/>
                        </a:rPr>
                        <a:t>65%</a:t>
                      </a:r>
                      <a:endParaRPr lang="en-US" sz="1300" b="1" i="0" u="none" strike="noStrike" dirty="0">
                        <a:solidFill>
                          <a:srgbClr val="000000"/>
                        </a:solidFill>
                        <a:effectLst/>
                        <a:latin typeface="Orgon Slab Medium" panose="02000603000000020004" pitchFamily="50" charset="0"/>
                      </a:endParaRPr>
                    </a:p>
                  </a:txBody>
                  <a:tcPr marL="10160" marR="10160" marT="10160" marB="0" anchor="ctr"/>
                </a:tc>
                <a:tc>
                  <a:txBody>
                    <a:bodyPr/>
                    <a:lstStyle/>
                    <a:p>
                      <a:pPr algn="ctr" fontAlgn="b"/>
                      <a:r>
                        <a:rPr lang="en-US" sz="1300" u="none" strike="noStrike" dirty="0">
                          <a:effectLst/>
                          <a:latin typeface="Orgon Slab Medium" panose="02000603000000020004" pitchFamily="50" charset="0"/>
                        </a:rPr>
                        <a:t>75%</a:t>
                      </a:r>
                      <a:endParaRPr lang="en-US" sz="1300" b="1" i="0" u="none" strike="noStrike" dirty="0">
                        <a:solidFill>
                          <a:srgbClr val="000000"/>
                        </a:solidFill>
                        <a:effectLst/>
                        <a:latin typeface="Orgon Slab Medium" panose="02000603000000020004" pitchFamily="50" charset="0"/>
                      </a:endParaRPr>
                    </a:p>
                  </a:txBody>
                  <a:tcPr marL="10160" marR="10160" marT="10160" marB="0" anchor="ctr"/>
                </a:tc>
                <a:tc>
                  <a:txBody>
                    <a:bodyPr/>
                    <a:lstStyle/>
                    <a:p>
                      <a:pPr algn="ctr" fontAlgn="b"/>
                      <a:r>
                        <a:rPr lang="en-US" sz="1300" u="none" strike="noStrike" dirty="0">
                          <a:effectLst/>
                          <a:latin typeface="Orgon Slab Medium" panose="02000603000000020004" pitchFamily="50" charset="0"/>
                        </a:rPr>
                        <a:t>81%</a:t>
                      </a:r>
                      <a:endParaRPr lang="en-US" sz="1300" b="1" i="0" u="none" strike="noStrike" dirty="0">
                        <a:solidFill>
                          <a:srgbClr val="000000"/>
                        </a:solidFill>
                        <a:effectLst/>
                        <a:latin typeface="Orgon Slab Medium" panose="02000603000000020004" pitchFamily="50" charset="0"/>
                      </a:endParaRPr>
                    </a:p>
                  </a:txBody>
                  <a:tcPr marL="10160" marR="10160" marT="10160" marB="0" anchor="ctr"/>
                </a:tc>
                <a:extLst>
                  <a:ext uri="{0D108BD9-81ED-4DB2-BD59-A6C34878D82A}">
                    <a16:rowId xmlns:a16="http://schemas.microsoft.com/office/drawing/2014/main" val="2881252921"/>
                  </a:ext>
                </a:extLst>
              </a:tr>
              <a:tr h="447363">
                <a:tc>
                  <a:txBody>
                    <a:bodyPr/>
                    <a:lstStyle/>
                    <a:p>
                      <a:pPr algn="ctr" fontAlgn="b"/>
                      <a:r>
                        <a:rPr lang="en-US" sz="1300" u="none" strike="noStrike" dirty="0">
                          <a:solidFill>
                            <a:schemeClr val="bg1"/>
                          </a:solidFill>
                          <a:effectLst/>
                          <a:latin typeface="Orgon Slab Medium" panose="02000603000000020004" pitchFamily="50" charset="0"/>
                        </a:rPr>
                        <a:t>2018</a:t>
                      </a:r>
                      <a:endParaRPr lang="en-US" sz="1300" b="0" i="0" u="none" strike="noStrike" dirty="0">
                        <a:solidFill>
                          <a:schemeClr val="bg1"/>
                        </a:solidFill>
                        <a:effectLst/>
                        <a:latin typeface="Orgon Slab Medium" panose="02000603000000020004" pitchFamily="50" charset="0"/>
                      </a:endParaRPr>
                    </a:p>
                  </a:txBody>
                  <a:tcPr marL="10160" marR="10160" marT="10160" marB="0" anchor="ctr">
                    <a:solidFill>
                      <a:schemeClr val="accent5">
                        <a:lumMod val="75000"/>
                      </a:schemeClr>
                    </a:solidFill>
                  </a:tcPr>
                </a:tc>
                <a:tc>
                  <a:txBody>
                    <a:bodyPr/>
                    <a:lstStyle/>
                    <a:p>
                      <a:pPr algn="ctr" fontAlgn="b"/>
                      <a:r>
                        <a:rPr lang="en-US" sz="1300" u="none" strike="noStrike" dirty="0">
                          <a:effectLst/>
                          <a:latin typeface="Orgon Slab Medium" panose="02000603000000020004" pitchFamily="50" charset="0"/>
                        </a:rPr>
                        <a:t>66%</a:t>
                      </a:r>
                      <a:endParaRPr lang="en-US" sz="1300" b="1" i="0" u="none" strike="noStrike" dirty="0">
                        <a:solidFill>
                          <a:srgbClr val="000000"/>
                        </a:solidFill>
                        <a:effectLst/>
                        <a:latin typeface="Orgon Slab Medium" panose="02000603000000020004" pitchFamily="50" charset="0"/>
                      </a:endParaRPr>
                    </a:p>
                  </a:txBody>
                  <a:tcPr marL="10160" marR="10160" marT="10160" marB="0" anchor="ctr"/>
                </a:tc>
                <a:tc>
                  <a:txBody>
                    <a:bodyPr/>
                    <a:lstStyle/>
                    <a:p>
                      <a:pPr algn="ctr" fontAlgn="b"/>
                      <a:r>
                        <a:rPr lang="en-US" sz="1300" u="none" strike="noStrike" dirty="0">
                          <a:effectLst/>
                          <a:latin typeface="Orgon Slab Medium" panose="02000603000000020004" pitchFamily="50" charset="0"/>
                        </a:rPr>
                        <a:t>74%</a:t>
                      </a:r>
                      <a:endParaRPr lang="en-US" sz="1300" b="1" i="0" u="none" strike="noStrike" dirty="0">
                        <a:solidFill>
                          <a:srgbClr val="000000"/>
                        </a:solidFill>
                        <a:effectLst/>
                        <a:latin typeface="Orgon Slab Medium" panose="02000603000000020004" pitchFamily="50" charset="0"/>
                      </a:endParaRPr>
                    </a:p>
                  </a:txBody>
                  <a:tcPr marL="10160" marR="10160" marT="10160" marB="0" anchor="ctr"/>
                </a:tc>
                <a:tc>
                  <a:txBody>
                    <a:bodyPr/>
                    <a:lstStyle/>
                    <a:p>
                      <a:pPr algn="ctr" fontAlgn="b"/>
                      <a:r>
                        <a:rPr lang="en-US" sz="1300" u="none" strike="noStrike" dirty="0">
                          <a:effectLst/>
                          <a:latin typeface="Orgon Slab Medium" panose="02000603000000020004" pitchFamily="50" charset="0"/>
                        </a:rPr>
                        <a:t>81%</a:t>
                      </a:r>
                      <a:endParaRPr lang="en-US" sz="1300" b="1" i="0" u="none" strike="noStrike" dirty="0">
                        <a:solidFill>
                          <a:srgbClr val="000000"/>
                        </a:solidFill>
                        <a:effectLst/>
                        <a:latin typeface="Orgon Slab Medium" panose="02000603000000020004" pitchFamily="50" charset="0"/>
                      </a:endParaRPr>
                    </a:p>
                  </a:txBody>
                  <a:tcPr marL="10160" marR="10160" marT="10160" marB="0" anchor="ctr"/>
                </a:tc>
                <a:extLst>
                  <a:ext uri="{0D108BD9-81ED-4DB2-BD59-A6C34878D82A}">
                    <a16:rowId xmlns:a16="http://schemas.microsoft.com/office/drawing/2014/main" val="3159508558"/>
                  </a:ext>
                </a:extLst>
              </a:tr>
            </a:tbl>
          </a:graphicData>
        </a:graphic>
      </p:graphicFrame>
      <p:sp>
        <p:nvSpPr>
          <p:cNvPr id="5" name="TextBox 4">
            <a:extLst>
              <a:ext uri="{FF2B5EF4-FFF2-40B4-BE49-F238E27FC236}">
                <a16:creationId xmlns:a16="http://schemas.microsoft.com/office/drawing/2014/main" id="{E3D79B0D-2BF0-0A6C-DD31-38DC03D0403A}"/>
              </a:ext>
            </a:extLst>
          </p:cNvPr>
          <p:cNvSpPr txBox="1"/>
          <p:nvPr/>
        </p:nvSpPr>
        <p:spPr>
          <a:xfrm>
            <a:off x="1081649" y="2019784"/>
            <a:ext cx="6461760" cy="369332"/>
          </a:xfrm>
          <a:prstGeom prst="rect">
            <a:avLst/>
          </a:prstGeom>
          <a:noFill/>
        </p:spPr>
        <p:txBody>
          <a:bodyPr wrap="square" rtlCol="0">
            <a:spAutoFit/>
          </a:bodyPr>
          <a:lstStyle/>
          <a:p>
            <a:pPr defTabSz="914377">
              <a:buClrTx/>
            </a:pPr>
            <a:r>
              <a:rPr lang="en-US" sz="1800" kern="1200" dirty="0">
                <a:solidFill>
                  <a:srgbClr val="335E4E">
                    <a:lumMod val="75000"/>
                  </a:srgbClr>
                </a:solidFill>
                <a:latin typeface="Orgon Slab Medium" panose="02000603000000020004" pitchFamily="50" charset="0"/>
                <a:ea typeface="+mn-ea"/>
                <a:cs typeface="+mn-cs"/>
              </a:rPr>
              <a:t>Based on a 4-year cohort</a:t>
            </a:r>
          </a:p>
        </p:txBody>
      </p:sp>
    </p:spTree>
    <p:extLst>
      <p:ext uri="{BB962C8B-B14F-4D97-AF65-F5344CB8AC3E}">
        <p14:creationId xmlns:p14="http://schemas.microsoft.com/office/powerpoint/2010/main" val="19965551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DFC4D-B433-2210-75E6-6F0B13B27D61}"/>
              </a:ext>
            </a:extLst>
          </p:cNvPr>
          <p:cNvSpPr>
            <a:spLocks noGrp="1"/>
          </p:cNvSpPr>
          <p:nvPr>
            <p:ph type="title"/>
          </p:nvPr>
        </p:nvSpPr>
        <p:spPr>
          <a:xfrm>
            <a:off x="853440" y="655858"/>
            <a:ext cx="10485120" cy="957397"/>
          </a:xfrm>
        </p:spPr>
        <p:txBody>
          <a:bodyPr>
            <a:normAutofit/>
          </a:bodyPr>
          <a:lstStyle/>
          <a:p>
            <a:pPr algn="ctr"/>
            <a:r>
              <a:rPr lang="en-US" dirty="0"/>
              <a:t>Retention</a:t>
            </a:r>
          </a:p>
        </p:txBody>
      </p:sp>
      <p:graphicFrame>
        <p:nvGraphicFramePr>
          <p:cNvPr id="4" name="Content Placeholder 3">
            <a:extLst>
              <a:ext uri="{FF2B5EF4-FFF2-40B4-BE49-F238E27FC236}">
                <a16:creationId xmlns:a16="http://schemas.microsoft.com/office/drawing/2014/main" id="{189E5C85-C48E-FDC7-5F8B-E8BB9AC823ED}"/>
              </a:ext>
            </a:extLst>
          </p:cNvPr>
          <p:cNvGraphicFramePr>
            <a:graphicFrameLocks noGrp="1"/>
          </p:cNvGraphicFramePr>
          <p:nvPr>
            <p:ph idx="1"/>
          </p:nvPr>
        </p:nvGraphicFramePr>
        <p:xfrm>
          <a:off x="853441" y="1950582"/>
          <a:ext cx="8982543" cy="3315684"/>
        </p:xfrm>
        <a:graphic>
          <a:graphicData uri="http://schemas.openxmlformats.org/drawingml/2006/table">
            <a:tbl>
              <a:tblPr>
                <a:tableStyleId>{5C22544A-7EE6-4342-B048-85BDC9FD1C3A}</a:tableStyleId>
              </a:tblPr>
              <a:tblGrid>
                <a:gridCol w="2751001">
                  <a:extLst>
                    <a:ext uri="{9D8B030D-6E8A-4147-A177-3AD203B41FA5}">
                      <a16:colId xmlns:a16="http://schemas.microsoft.com/office/drawing/2014/main" val="2580478246"/>
                    </a:ext>
                  </a:extLst>
                </a:gridCol>
                <a:gridCol w="1591605">
                  <a:extLst>
                    <a:ext uri="{9D8B030D-6E8A-4147-A177-3AD203B41FA5}">
                      <a16:colId xmlns:a16="http://schemas.microsoft.com/office/drawing/2014/main" val="146739224"/>
                    </a:ext>
                  </a:extLst>
                </a:gridCol>
                <a:gridCol w="2285724">
                  <a:extLst>
                    <a:ext uri="{9D8B030D-6E8A-4147-A177-3AD203B41FA5}">
                      <a16:colId xmlns:a16="http://schemas.microsoft.com/office/drawing/2014/main" val="118385598"/>
                    </a:ext>
                  </a:extLst>
                </a:gridCol>
                <a:gridCol w="2354212">
                  <a:extLst>
                    <a:ext uri="{9D8B030D-6E8A-4147-A177-3AD203B41FA5}">
                      <a16:colId xmlns:a16="http://schemas.microsoft.com/office/drawing/2014/main" val="2392288194"/>
                    </a:ext>
                  </a:extLst>
                </a:gridCol>
              </a:tblGrid>
              <a:tr h="675939">
                <a:tc>
                  <a:txBody>
                    <a:bodyPr/>
                    <a:lstStyle/>
                    <a:p>
                      <a:pPr algn="ctr" fontAlgn="ctr"/>
                      <a:endParaRPr lang="en-US" sz="1300" b="1" i="0" u="none" strike="noStrike" dirty="0">
                        <a:solidFill>
                          <a:srgbClr val="000000"/>
                        </a:solidFill>
                        <a:effectLst/>
                        <a:latin typeface="Orgon Slab Medium" panose="02000603000000020004" pitchFamily="50" charset="0"/>
                      </a:endParaRPr>
                    </a:p>
                  </a:txBody>
                  <a:tcPr marL="10160" marR="10160" marT="10160" marB="0" anchor="ctr">
                    <a:noFill/>
                  </a:tcPr>
                </a:tc>
                <a:tc>
                  <a:txBody>
                    <a:bodyPr/>
                    <a:lstStyle/>
                    <a:p>
                      <a:pPr algn="ctr" fontAlgn="ctr"/>
                      <a:r>
                        <a:rPr lang="en-US" sz="1300" b="1" i="0" u="none" strike="noStrike" dirty="0">
                          <a:solidFill>
                            <a:srgbClr val="000000"/>
                          </a:solidFill>
                          <a:effectLst/>
                          <a:latin typeface="Orgon Slab Medium" panose="02000603000000020004" pitchFamily="50" charset="0"/>
                        </a:rPr>
                        <a:t>Freshmen Class Size*</a:t>
                      </a:r>
                    </a:p>
                  </a:txBody>
                  <a:tcPr marL="10160" marR="10160" marT="10160" marB="0" anchor="ctr">
                    <a:solidFill>
                      <a:schemeClr val="accent3">
                        <a:lumMod val="75000"/>
                      </a:schemeClr>
                    </a:solidFill>
                  </a:tcPr>
                </a:tc>
                <a:tc>
                  <a:txBody>
                    <a:bodyPr/>
                    <a:lstStyle/>
                    <a:p>
                      <a:pPr algn="ctr" fontAlgn="ctr"/>
                      <a:r>
                        <a:rPr lang="en-US" sz="1300" b="1" u="none" strike="noStrike" dirty="0">
                          <a:effectLst/>
                          <a:latin typeface="Orgon Slab Medium" panose="02000603000000020004" pitchFamily="50" charset="0"/>
                        </a:rPr>
                        <a:t>Student-Athlete </a:t>
                      </a:r>
                    </a:p>
                    <a:p>
                      <a:pPr algn="ctr" fontAlgn="ctr"/>
                      <a:r>
                        <a:rPr lang="en-US" sz="1300" b="1" u="none" strike="noStrike" dirty="0">
                          <a:effectLst/>
                          <a:latin typeface="Orgon Slab Medium" panose="02000603000000020004" pitchFamily="50" charset="0"/>
                        </a:rPr>
                        <a:t>Retention</a:t>
                      </a:r>
                      <a:endParaRPr lang="en-US" sz="1300" b="1" i="0" u="none" strike="noStrike" dirty="0">
                        <a:solidFill>
                          <a:srgbClr val="000000"/>
                        </a:solidFill>
                        <a:effectLst/>
                        <a:latin typeface="Orgon Slab Medium" panose="02000603000000020004" pitchFamily="50" charset="0"/>
                      </a:endParaRPr>
                    </a:p>
                  </a:txBody>
                  <a:tcPr marL="10160" marR="10160" marT="10160" marB="0" anchor="ctr">
                    <a:solidFill>
                      <a:schemeClr val="accent3">
                        <a:lumMod val="75000"/>
                      </a:schemeClr>
                    </a:solidFill>
                  </a:tcPr>
                </a:tc>
                <a:tc>
                  <a:txBody>
                    <a:bodyPr/>
                    <a:lstStyle/>
                    <a:p>
                      <a:pPr algn="ctr" fontAlgn="ctr"/>
                      <a:r>
                        <a:rPr lang="en-US" sz="1300" b="1" i="0" u="none" strike="noStrike" dirty="0">
                          <a:solidFill>
                            <a:srgbClr val="000000"/>
                          </a:solidFill>
                          <a:effectLst/>
                          <a:latin typeface="Orgon Slab Medium" panose="02000603000000020004" pitchFamily="50" charset="0"/>
                        </a:rPr>
                        <a:t>University Student Retention</a:t>
                      </a:r>
                    </a:p>
                  </a:txBody>
                  <a:tcPr marL="10160" marR="10160" marT="10160" marB="0" anchor="ctr">
                    <a:solidFill>
                      <a:schemeClr val="accent3">
                        <a:lumMod val="75000"/>
                      </a:schemeClr>
                    </a:solidFill>
                  </a:tcPr>
                </a:tc>
                <a:extLst>
                  <a:ext uri="{0D108BD9-81ED-4DB2-BD59-A6C34878D82A}">
                    <a16:rowId xmlns:a16="http://schemas.microsoft.com/office/drawing/2014/main" val="606408223"/>
                  </a:ext>
                </a:extLst>
              </a:tr>
              <a:tr h="502569">
                <a:tc>
                  <a:txBody>
                    <a:bodyPr/>
                    <a:lstStyle/>
                    <a:p>
                      <a:pPr algn="ctr" fontAlgn="b"/>
                      <a:r>
                        <a:rPr lang="en-US" sz="1500" b="0" i="0" u="none" strike="noStrike" dirty="0">
                          <a:solidFill>
                            <a:schemeClr val="bg1"/>
                          </a:solidFill>
                          <a:effectLst/>
                          <a:latin typeface="Calibri" panose="020F0502020204030204" pitchFamily="34" charset="0"/>
                        </a:rPr>
                        <a:t>Fall 2021 to Fall 2022</a:t>
                      </a:r>
                    </a:p>
                  </a:txBody>
                  <a:tcPr marL="10160" marR="10160" marT="10160" marB="0" anchor="ctr">
                    <a:solidFill>
                      <a:schemeClr val="accent5">
                        <a:lumMod val="75000"/>
                      </a:schemeClr>
                    </a:solidFill>
                  </a:tcPr>
                </a:tc>
                <a:tc>
                  <a:txBody>
                    <a:bodyPr/>
                    <a:lstStyle/>
                    <a:p>
                      <a:pPr algn="ctr" fontAlgn="b"/>
                      <a:r>
                        <a:rPr lang="en-US" sz="1300" b="0" i="0" u="none" strike="noStrike" dirty="0">
                          <a:solidFill>
                            <a:srgbClr val="000000"/>
                          </a:solidFill>
                          <a:effectLst/>
                          <a:latin typeface="Orgon Slab Medium" panose="02000603000000020004" pitchFamily="50" charset="0"/>
                        </a:rPr>
                        <a:t>113</a:t>
                      </a:r>
                    </a:p>
                  </a:txBody>
                  <a:tcPr marL="10160" marR="10160" marT="10160" marB="0" anchor="ctr"/>
                </a:tc>
                <a:tc>
                  <a:txBody>
                    <a:bodyPr/>
                    <a:lstStyle/>
                    <a:p>
                      <a:pPr algn="ctr" fontAlgn="b"/>
                      <a:r>
                        <a:rPr lang="en-US" sz="1300" b="0" i="0" u="none" strike="noStrike" dirty="0">
                          <a:solidFill>
                            <a:srgbClr val="000000"/>
                          </a:solidFill>
                          <a:effectLst/>
                          <a:latin typeface="Orgon Slab Medium" panose="02000603000000020004" pitchFamily="50" charset="0"/>
                        </a:rPr>
                        <a:t>86%</a:t>
                      </a:r>
                    </a:p>
                  </a:txBody>
                  <a:tcPr marL="10160" marR="10160" marT="10160" marB="0" anchor="ctr"/>
                </a:tc>
                <a:tc>
                  <a:txBody>
                    <a:bodyPr/>
                    <a:lstStyle/>
                    <a:p>
                      <a:pPr algn="ctr" fontAlgn="b"/>
                      <a:r>
                        <a:rPr lang="en-US" sz="1300" b="0" i="0" u="none" strike="noStrike" dirty="0">
                          <a:solidFill>
                            <a:srgbClr val="000000"/>
                          </a:solidFill>
                          <a:effectLst/>
                          <a:latin typeface="Orgon Slab Medium" panose="02000603000000020004" pitchFamily="50" charset="0"/>
                        </a:rPr>
                        <a:t>TBD</a:t>
                      </a:r>
                    </a:p>
                  </a:txBody>
                  <a:tcPr marL="10160" marR="10160" marT="10160" marB="0" anchor="ctr"/>
                </a:tc>
                <a:extLst>
                  <a:ext uri="{0D108BD9-81ED-4DB2-BD59-A6C34878D82A}">
                    <a16:rowId xmlns:a16="http://schemas.microsoft.com/office/drawing/2014/main" val="2257975309"/>
                  </a:ext>
                </a:extLst>
              </a:tr>
              <a:tr h="527679">
                <a:tc>
                  <a:txBody>
                    <a:bodyPr/>
                    <a:lstStyle/>
                    <a:p>
                      <a:pPr algn="ctr" fontAlgn="b"/>
                      <a:r>
                        <a:rPr lang="en-US" sz="1500" b="0" i="0" u="none" strike="noStrike" dirty="0">
                          <a:solidFill>
                            <a:schemeClr val="bg1"/>
                          </a:solidFill>
                          <a:effectLst/>
                          <a:latin typeface="Calibri" panose="020F0502020204030204" pitchFamily="34" charset="0"/>
                        </a:rPr>
                        <a:t>Fall 2020 to Fall 2021</a:t>
                      </a:r>
                    </a:p>
                  </a:txBody>
                  <a:tcPr marL="10160" marR="10160" marT="10160" marB="0" anchor="ctr">
                    <a:solidFill>
                      <a:schemeClr val="accent5">
                        <a:lumMod val="75000"/>
                      </a:schemeClr>
                    </a:solidFill>
                  </a:tcPr>
                </a:tc>
                <a:tc>
                  <a:txBody>
                    <a:bodyPr/>
                    <a:lstStyle/>
                    <a:p>
                      <a:pPr algn="ctr" fontAlgn="b"/>
                      <a:r>
                        <a:rPr lang="en-US" sz="1300" b="0" i="0" u="none" strike="noStrike" dirty="0">
                          <a:solidFill>
                            <a:srgbClr val="000000"/>
                          </a:solidFill>
                          <a:effectLst/>
                          <a:latin typeface="Orgon Slab Medium" panose="02000603000000020004" pitchFamily="50" charset="0"/>
                        </a:rPr>
                        <a:t>98</a:t>
                      </a:r>
                    </a:p>
                  </a:txBody>
                  <a:tcPr marL="10160" marR="10160" marT="10160" marB="0" anchor="ctr"/>
                </a:tc>
                <a:tc>
                  <a:txBody>
                    <a:bodyPr/>
                    <a:lstStyle/>
                    <a:p>
                      <a:pPr algn="ctr" fontAlgn="b"/>
                      <a:r>
                        <a:rPr lang="en-US" sz="1300" b="0" i="0" u="none" strike="noStrike" dirty="0">
                          <a:solidFill>
                            <a:srgbClr val="000000"/>
                          </a:solidFill>
                          <a:effectLst/>
                          <a:latin typeface="Orgon Slab Medium" panose="02000603000000020004" pitchFamily="50" charset="0"/>
                        </a:rPr>
                        <a:t>90%</a:t>
                      </a:r>
                    </a:p>
                  </a:txBody>
                  <a:tcPr marL="10160" marR="10160" marT="10160" marB="0" anchor="ctr"/>
                </a:tc>
                <a:tc>
                  <a:txBody>
                    <a:bodyPr/>
                    <a:lstStyle/>
                    <a:p>
                      <a:pPr algn="ctr" fontAlgn="b"/>
                      <a:r>
                        <a:rPr lang="en-US" sz="1300" b="0" i="0" u="none" strike="noStrike" dirty="0">
                          <a:solidFill>
                            <a:srgbClr val="000000"/>
                          </a:solidFill>
                          <a:effectLst/>
                          <a:latin typeface="Orgon Slab Medium" panose="02000603000000020004" pitchFamily="50" charset="0"/>
                        </a:rPr>
                        <a:t>85%</a:t>
                      </a:r>
                    </a:p>
                  </a:txBody>
                  <a:tcPr marL="10160" marR="10160" marT="10160" marB="0" anchor="ctr"/>
                </a:tc>
                <a:extLst>
                  <a:ext uri="{0D108BD9-81ED-4DB2-BD59-A6C34878D82A}">
                    <a16:rowId xmlns:a16="http://schemas.microsoft.com/office/drawing/2014/main" val="3992819508"/>
                  </a:ext>
                </a:extLst>
              </a:tr>
              <a:tr h="545600">
                <a:tc>
                  <a:txBody>
                    <a:bodyPr/>
                    <a:lstStyle/>
                    <a:p>
                      <a:pPr algn="ctr" fontAlgn="b"/>
                      <a:r>
                        <a:rPr lang="en-US" sz="1500" b="0" i="0" u="none" strike="noStrike" dirty="0">
                          <a:solidFill>
                            <a:schemeClr val="bg1"/>
                          </a:solidFill>
                          <a:effectLst/>
                          <a:latin typeface="Calibri" panose="020F0502020204030204" pitchFamily="34" charset="0"/>
                        </a:rPr>
                        <a:t>Fall 2019 to Fall 2020</a:t>
                      </a:r>
                    </a:p>
                  </a:txBody>
                  <a:tcPr marL="10160" marR="10160" marT="10160" marB="0" anchor="ctr">
                    <a:solidFill>
                      <a:schemeClr val="accent5">
                        <a:lumMod val="75000"/>
                      </a:schemeClr>
                    </a:solidFill>
                  </a:tcPr>
                </a:tc>
                <a:tc>
                  <a:txBody>
                    <a:bodyPr/>
                    <a:lstStyle/>
                    <a:p>
                      <a:pPr algn="ctr" fontAlgn="b"/>
                      <a:r>
                        <a:rPr lang="en-US" sz="1300" b="0" i="0" u="none" strike="noStrike" dirty="0">
                          <a:solidFill>
                            <a:srgbClr val="000000"/>
                          </a:solidFill>
                          <a:effectLst/>
                          <a:latin typeface="Orgon Slab Medium" panose="02000603000000020004" pitchFamily="50" charset="0"/>
                        </a:rPr>
                        <a:t>124</a:t>
                      </a:r>
                    </a:p>
                  </a:txBody>
                  <a:tcPr marL="10160" marR="10160" marT="10160" marB="0" anchor="ctr"/>
                </a:tc>
                <a:tc>
                  <a:txBody>
                    <a:bodyPr/>
                    <a:lstStyle/>
                    <a:p>
                      <a:pPr algn="ctr" fontAlgn="b"/>
                      <a:r>
                        <a:rPr lang="en-US" sz="1300" b="0" i="0" u="none" strike="noStrike" dirty="0">
                          <a:solidFill>
                            <a:srgbClr val="000000"/>
                          </a:solidFill>
                          <a:effectLst/>
                          <a:latin typeface="Orgon Slab Medium" panose="02000603000000020004" pitchFamily="50" charset="0"/>
                        </a:rPr>
                        <a:t>93%</a:t>
                      </a:r>
                    </a:p>
                  </a:txBody>
                  <a:tcPr marL="10160" marR="10160" marT="10160" marB="0" anchor="ctr"/>
                </a:tc>
                <a:tc>
                  <a:txBody>
                    <a:bodyPr/>
                    <a:lstStyle/>
                    <a:p>
                      <a:pPr algn="ctr" fontAlgn="b"/>
                      <a:r>
                        <a:rPr lang="en-US" sz="1300" b="0" i="0" u="none" strike="noStrike" dirty="0">
                          <a:solidFill>
                            <a:srgbClr val="000000"/>
                          </a:solidFill>
                          <a:effectLst/>
                          <a:latin typeface="Orgon Slab Medium" panose="02000603000000020004" pitchFamily="50" charset="0"/>
                        </a:rPr>
                        <a:t>85%</a:t>
                      </a:r>
                    </a:p>
                  </a:txBody>
                  <a:tcPr marL="10160" marR="10160" marT="10160" marB="0" anchor="ctr"/>
                </a:tc>
                <a:extLst>
                  <a:ext uri="{0D108BD9-81ED-4DB2-BD59-A6C34878D82A}">
                    <a16:rowId xmlns:a16="http://schemas.microsoft.com/office/drawing/2014/main" val="4083875692"/>
                  </a:ext>
                </a:extLst>
              </a:tr>
              <a:tr h="570461">
                <a:tc>
                  <a:txBody>
                    <a:bodyPr/>
                    <a:lstStyle/>
                    <a:p>
                      <a:pPr algn="ctr" fontAlgn="b"/>
                      <a:r>
                        <a:rPr lang="en-US" sz="1500" b="0" i="0" u="none" strike="noStrike" dirty="0">
                          <a:solidFill>
                            <a:schemeClr val="bg1"/>
                          </a:solidFill>
                          <a:effectLst/>
                          <a:latin typeface="Calibri" panose="020F0502020204030204" pitchFamily="34" charset="0"/>
                        </a:rPr>
                        <a:t>Fall 2018 to Fall 2019</a:t>
                      </a:r>
                    </a:p>
                  </a:txBody>
                  <a:tcPr marL="10160" marR="10160" marT="10160" marB="0" anchor="ctr">
                    <a:solidFill>
                      <a:schemeClr val="accent5">
                        <a:lumMod val="75000"/>
                      </a:schemeClr>
                    </a:solidFill>
                  </a:tcPr>
                </a:tc>
                <a:tc>
                  <a:txBody>
                    <a:bodyPr/>
                    <a:lstStyle/>
                    <a:p>
                      <a:pPr algn="ctr" fontAlgn="b"/>
                      <a:r>
                        <a:rPr lang="en-US" sz="1300" b="0" i="0" u="none" strike="noStrike" dirty="0">
                          <a:solidFill>
                            <a:srgbClr val="000000"/>
                          </a:solidFill>
                          <a:effectLst/>
                          <a:latin typeface="Orgon Slab Medium" panose="02000603000000020004" pitchFamily="50" charset="0"/>
                        </a:rPr>
                        <a:t>124</a:t>
                      </a:r>
                    </a:p>
                  </a:txBody>
                  <a:tcPr marL="10160" marR="10160" marT="10160" marB="0" anchor="ctr"/>
                </a:tc>
                <a:tc>
                  <a:txBody>
                    <a:bodyPr/>
                    <a:lstStyle/>
                    <a:p>
                      <a:pPr algn="ctr" fontAlgn="b"/>
                      <a:r>
                        <a:rPr lang="en-US" sz="1300" b="0" i="0" u="none" strike="noStrike" dirty="0">
                          <a:solidFill>
                            <a:srgbClr val="000000"/>
                          </a:solidFill>
                          <a:effectLst/>
                          <a:latin typeface="Orgon Slab Medium" panose="02000603000000020004" pitchFamily="50" charset="0"/>
                        </a:rPr>
                        <a:t>88%</a:t>
                      </a:r>
                    </a:p>
                  </a:txBody>
                  <a:tcPr marL="10160" marR="10160" marT="10160" marB="0" anchor="ctr"/>
                </a:tc>
                <a:tc>
                  <a:txBody>
                    <a:bodyPr/>
                    <a:lstStyle/>
                    <a:p>
                      <a:pPr algn="ctr" fontAlgn="b"/>
                      <a:r>
                        <a:rPr lang="en-US" sz="1300" b="0" i="0" u="none" strike="noStrike" dirty="0">
                          <a:solidFill>
                            <a:srgbClr val="000000"/>
                          </a:solidFill>
                          <a:effectLst/>
                          <a:latin typeface="Orgon Slab Medium" panose="02000603000000020004" pitchFamily="50" charset="0"/>
                        </a:rPr>
                        <a:t>82%</a:t>
                      </a:r>
                    </a:p>
                  </a:txBody>
                  <a:tcPr marL="10160" marR="10160" marT="10160" marB="0" anchor="ctr"/>
                </a:tc>
                <a:extLst>
                  <a:ext uri="{0D108BD9-81ED-4DB2-BD59-A6C34878D82A}">
                    <a16:rowId xmlns:a16="http://schemas.microsoft.com/office/drawing/2014/main" val="2881252921"/>
                  </a:ext>
                </a:extLst>
              </a:tr>
              <a:tr h="493436">
                <a:tc>
                  <a:txBody>
                    <a:bodyPr/>
                    <a:lstStyle/>
                    <a:p>
                      <a:pPr algn="ctr" fontAlgn="b"/>
                      <a:r>
                        <a:rPr lang="en-US" sz="1500" b="0" i="0" u="none" strike="noStrike" dirty="0">
                          <a:solidFill>
                            <a:schemeClr val="bg1"/>
                          </a:solidFill>
                          <a:effectLst/>
                          <a:latin typeface="Calibri" panose="020F0502020204030204" pitchFamily="34" charset="0"/>
                        </a:rPr>
                        <a:t>Fall 2017 to Fall 2018</a:t>
                      </a:r>
                    </a:p>
                  </a:txBody>
                  <a:tcPr marL="10160" marR="10160" marT="10160" marB="0" anchor="ctr">
                    <a:solidFill>
                      <a:schemeClr val="accent5">
                        <a:lumMod val="75000"/>
                      </a:schemeClr>
                    </a:solidFill>
                  </a:tcPr>
                </a:tc>
                <a:tc>
                  <a:txBody>
                    <a:bodyPr/>
                    <a:lstStyle/>
                    <a:p>
                      <a:pPr algn="ctr" fontAlgn="b"/>
                      <a:r>
                        <a:rPr lang="en-US" sz="1300" b="0" i="0" u="none" strike="noStrike" dirty="0">
                          <a:solidFill>
                            <a:srgbClr val="000000"/>
                          </a:solidFill>
                          <a:effectLst/>
                          <a:latin typeface="Orgon Slab Medium" panose="02000603000000020004" pitchFamily="50" charset="0"/>
                        </a:rPr>
                        <a:t>112</a:t>
                      </a:r>
                    </a:p>
                  </a:txBody>
                  <a:tcPr marL="10160" marR="10160" marT="10160" marB="0" anchor="ctr"/>
                </a:tc>
                <a:tc>
                  <a:txBody>
                    <a:bodyPr/>
                    <a:lstStyle/>
                    <a:p>
                      <a:pPr algn="ctr" fontAlgn="b"/>
                      <a:r>
                        <a:rPr lang="en-US" sz="1300" b="0" i="0" u="none" strike="noStrike" dirty="0">
                          <a:solidFill>
                            <a:srgbClr val="000000"/>
                          </a:solidFill>
                          <a:effectLst/>
                          <a:latin typeface="Orgon Slab Medium" panose="02000603000000020004" pitchFamily="50" charset="0"/>
                        </a:rPr>
                        <a:t>82%</a:t>
                      </a:r>
                    </a:p>
                  </a:txBody>
                  <a:tcPr marL="10160" marR="10160" marT="10160" marB="0" anchor="ctr"/>
                </a:tc>
                <a:tc>
                  <a:txBody>
                    <a:bodyPr/>
                    <a:lstStyle/>
                    <a:p>
                      <a:pPr algn="ctr" fontAlgn="b"/>
                      <a:r>
                        <a:rPr lang="en-US" sz="1300" b="0" i="0" u="none" strike="noStrike" dirty="0">
                          <a:solidFill>
                            <a:srgbClr val="000000"/>
                          </a:solidFill>
                          <a:effectLst/>
                          <a:latin typeface="Orgon Slab Medium" panose="02000603000000020004" pitchFamily="50" charset="0"/>
                        </a:rPr>
                        <a:t>83%</a:t>
                      </a:r>
                    </a:p>
                  </a:txBody>
                  <a:tcPr marL="10160" marR="10160" marT="10160" marB="0" anchor="ctr"/>
                </a:tc>
                <a:extLst>
                  <a:ext uri="{0D108BD9-81ED-4DB2-BD59-A6C34878D82A}">
                    <a16:rowId xmlns:a16="http://schemas.microsoft.com/office/drawing/2014/main" val="3159508558"/>
                  </a:ext>
                </a:extLst>
              </a:tr>
            </a:tbl>
          </a:graphicData>
        </a:graphic>
      </p:graphicFrame>
      <p:sp>
        <p:nvSpPr>
          <p:cNvPr id="5" name="TextBox 4">
            <a:extLst>
              <a:ext uri="{FF2B5EF4-FFF2-40B4-BE49-F238E27FC236}">
                <a16:creationId xmlns:a16="http://schemas.microsoft.com/office/drawing/2014/main" id="{E3D79B0D-2BF0-0A6C-DD31-38DC03D0403A}"/>
              </a:ext>
            </a:extLst>
          </p:cNvPr>
          <p:cNvSpPr txBox="1"/>
          <p:nvPr/>
        </p:nvSpPr>
        <p:spPr>
          <a:xfrm>
            <a:off x="736435" y="5459963"/>
            <a:ext cx="6461760" cy="256545"/>
          </a:xfrm>
          <a:prstGeom prst="rect">
            <a:avLst/>
          </a:prstGeom>
          <a:noFill/>
        </p:spPr>
        <p:txBody>
          <a:bodyPr wrap="square" rtlCol="0">
            <a:spAutoFit/>
          </a:bodyPr>
          <a:lstStyle/>
          <a:p>
            <a:pPr defTabSz="914377">
              <a:buClrTx/>
            </a:pPr>
            <a:r>
              <a:rPr lang="en-US" sz="1067" kern="1200" dirty="0">
                <a:latin typeface="Orgon Slab Medium" panose="02000603000000020004" pitchFamily="50" charset="0"/>
                <a:ea typeface="+mn-ea"/>
                <a:cs typeface="+mn-cs"/>
              </a:rPr>
              <a:t>*New transfers evaluated separately</a:t>
            </a:r>
          </a:p>
        </p:txBody>
      </p:sp>
    </p:spTree>
    <p:extLst>
      <p:ext uri="{BB962C8B-B14F-4D97-AF65-F5344CB8AC3E}">
        <p14:creationId xmlns:p14="http://schemas.microsoft.com/office/powerpoint/2010/main" val="15384174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DFC4D-B433-2210-75E6-6F0B13B27D61}"/>
              </a:ext>
            </a:extLst>
          </p:cNvPr>
          <p:cNvSpPr>
            <a:spLocks noGrp="1"/>
          </p:cNvSpPr>
          <p:nvPr>
            <p:ph type="title"/>
          </p:nvPr>
        </p:nvSpPr>
        <p:spPr>
          <a:xfrm>
            <a:off x="853440" y="655858"/>
            <a:ext cx="10485120" cy="957397"/>
          </a:xfrm>
        </p:spPr>
        <p:txBody>
          <a:bodyPr>
            <a:normAutofit/>
          </a:bodyPr>
          <a:lstStyle/>
          <a:p>
            <a:pPr algn="ctr"/>
            <a:r>
              <a:rPr lang="en-US" dirty="0"/>
              <a:t>Academic Awards</a:t>
            </a:r>
          </a:p>
        </p:txBody>
      </p:sp>
      <p:graphicFrame>
        <p:nvGraphicFramePr>
          <p:cNvPr id="4" name="Content Placeholder 3">
            <a:extLst>
              <a:ext uri="{FF2B5EF4-FFF2-40B4-BE49-F238E27FC236}">
                <a16:creationId xmlns:a16="http://schemas.microsoft.com/office/drawing/2014/main" id="{189E5C85-C48E-FDC7-5F8B-E8BB9AC823ED}"/>
              </a:ext>
            </a:extLst>
          </p:cNvPr>
          <p:cNvGraphicFramePr>
            <a:graphicFrameLocks noGrp="1"/>
          </p:cNvGraphicFramePr>
          <p:nvPr>
            <p:ph idx="1"/>
          </p:nvPr>
        </p:nvGraphicFramePr>
        <p:xfrm>
          <a:off x="1253067" y="1918688"/>
          <a:ext cx="9714045" cy="3559245"/>
        </p:xfrm>
        <a:graphic>
          <a:graphicData uri="http://schemas.openxmlformats.org/drawingml/2006/table">
            <a:tbl>
              <a:tblPr>
                <a:tableStyleId>{5C22544A-7EE6-4342-B048-85BDC9FD1C3A}</a:tableStyleId>
              </a:tblPr>
              <a:tblGrid>
                <a:gridCol w="6048732">
                  <a:extLst>
                    <a:ext uri="{9D8B030D-6E8A-4147-A177-3AD203B41FA5}">
                      <a16:colId xmlns:a16="http://schemas.microsoft.com/office/drawing/2014/main" val="2580478246"/>
                    </a:ext>
                  </a:extLst>
                </a:gridCol>
                <a:gridCol w="2007685">
                  <a:extLst>
                    <a:ext uri="{9D8B030D-6E8A-4147-A177-3AD203B41FA5}">
                      <a16:colId xmlns:a16="http://schemas.microsoft.com/office/drawing/2014/main" val="146739224"/>
                    </a:ext>
                  </a:extLst>
                </a:gridCol>
                <a:gridCol w="1657628">
                  <a:extLst>
                    <a:ext uri="{9D8B030D-6E8A-4147-A177-3AD203B41FA5}">
                      <a16:colId xmlns:a16="http://schemas.microsoft.com/office/drawing/2014/main" val="118385598"/>
                    </a:ext>
                  </a:extLst>
                </a:gridCol>
              </a:tblGrid>
              <a:tr h="597444">
                <a:tc>
                  <a:txBody>
                    <a:bodyPr/>
                    <a:lstStyle/>
                    <a:p>
                      <a:pPr algn="ctr" fontAlgn="ctr"/>
                      <a:endParaRPr lang="en-US" sz="1300" b="1" i="0" u="none" strike="noStrike" dirty="0">
                        <a:solidFill>
                          <a:srgbClr val="000000"/>
                        </a:solidFill>
                        <a:effectLst/>
                        <a:latin typeface="Orgon Slab Medium" panose="02000603000000020004" pitchFamily="50" charset="0"/>
                      </a:endParaRPr>
                    </a:p>
                  </a:txBody>
                  <a:tcPr marL="10160" marR="10160" marT="10160" marB="0" anchor="ctr">
                    <a:noFill/>
                  </a:tcPr>
                </a:tc>
                <a:tc>
                  <a:txBody>
                    <a:bodyPr/>
                    <a:lstStyle/>
                    <a:p>
                      <a:pPr algn="ctr" fontAlgn="ctr"/>
                      <a:r>
                        <a:rPr lang="en-US" sz="1300" b="1" i="0" u="none" strike="noStrike" dirty="0">
                          <a:solidFill>
                            <a:srgbClr val="000000"/>
                          </a:solidFill>
                          <a:effectLst/>
                          <a:latin typeface="Orgon Slab Medium" panose="02000603000000020004" pitchFamily="50" charset="0"/>
                        </a:rPr>
                        <a:t>2021-22</a:t>
                      </a:r>
                    </a:p>
                  </a:txBody>
                  <a:tcPr marL="10160" marR="10160" marT="10160" marB="0" anchor="ctr">
                    <a:solidFill>
                      <a:schemeClr val="accent3">
                        <a:lumMod val="75000"/>
                      </a:schemeClr>
                    </a:solidFill>
                  </a:tcPr>
                </a:tc>
                <a:tc>
                  <a:txBody>
                    <a:bodyPr/>
                    <a:lstStyle/>
                    <a:p>
                      <a:pPr algn="ctr" fontAlgn="ctr"/>
                      <a:r>
                        <a:rPr lang="en-US" sz="1300" b="1" i="0" u="none" strike="noStrike" dirty="0">
                          <a:solidFill>
                            <a:srgbClr val="000000"/>
                          </a:solidFill>
                          <a:effectLst/>
                          <a:latin typeface="Orgon Slab Medium" panose="02000603000000020004" pitchFamily="50" charset="0"/>
                        </a:rPr>
                        <a:t>2020-21</a:t>
                      </a:r>
                    </a:p>
                  </a:txBody>
                  <a:tcPr marL="10160" marR="10160" marT="10160" marB="0" anchor="ctr">
                    <a:solidFill>
                      <a:schemeClr val="accent3">
                        <a:lumMod val="75000"/>
                      </a:schemeClr>
                    </a:solidFill>
                  </a:tcPr>
                </a:tc>
                <a:extLst>
                  <a:ext uri="{0D108BD9-81ED-4DB2-BD59-A6C34878D82A}">
                    <a16:rowId xmlns:a16="http://schemas.microsoft.com/office/drawing/2014/main" val="606408223"/>
                  </a:ext>
                </a:extLst>
              </a:tr>
              <a:tr h="570509">
                <a:tc>
                  <a:txBody>
                    <a:bodyPr/>
                    <a:lstStyle/>
                    <a:p>
                      <a:pPr algn="l" fontAlgn="b"/>
                      <a:r>
                        <a:rPr lang="en-US" sz="1500" b="0" i="0" u="none" strike="noStrike" dirty="0">
                          <a:solidFill>
                            <a:schemeClr val="bg1"/>
                          </a:solidFill>
                          <a:effectLst/>
                          <a:latin typeface="Orgon Slab Medium" panose="02000603000000020004" pitchFamily="50" charset="0"/>
                        </a:rPr>
                        <a:t>GLVC Academic All-Conference (GPA 3.3+)</a:t>
                      </a:r>
                    </a:p>
                  </a:txBody>
                  <a:tcPr marL="10160" marR="10160" marT="10160" marB="0" anchor="ctr">
                    <a:solidFill>
                      <a:schemeClr val="accent5">
                        <a:lumMod val="75000"/>
                      </a:schemeClr>
                    </a:solidFill>
                  </a:tcPr>
                </a:tc>
                <a:tc>
                  <a:txBody>
                    <a:bodyPr/>
                    <a:lstStyle/>
                    <a:p>
                      <a:pPr algn="ctr" fontAlgn="b"/>
                      <a:r>
                        <a:rPr lang="en-US" sz="1500" b="0" i="0" u="none" strike="noStrike" dirty="0">
                          <a:solidFill>
                            <a:srgbClr val="000000"/>
                          </a:solidFill>
                          <a:effectLst/>
                          <a:latin typeface="Orgon Slab Medium" panose="02000603000000020004" pitchFamily="50" charset="0"/>
                        </a:rPr>
                        <a:t>269</a:t>
                      </a:r>
                    </a:p>
                  </a:txBody>
                  <a:tcPr marL="10160" marR="10160" marT="10160" marB="0" anchor="ctr"/>
                </a:tc>
                <a:tc>
                  <a:txBody>
                    <a:bodyPr/>
                    <a:lstStyle/>
                    <a:p>
                      <a:pPr algn="ctr" fontAlgn="b"/>
                      <a:r>
                        <a:rPr lang="en-US" sz="1500" b="0" i="0" u="none" strike="noStrike" dirty="0">
                          <a:solidFill>
                            <a:srgbClr val="000000"/>
                          </a:solidFill>
                          <a:effectLst/>
                          <a:latin typeface="Orgon Slab Medium" panose="02000603000000020004" pitchFamily="50" charset="0"/>
                        </a:rPr>
                        <a:t>232</a:t>
                      </a:r>
                    </a:p>
                  </a:txBody>
                  <a:tcPr marL="10160" marR="10160" marT="10160" marB="0" anchor="ctr"/>
                </a:tc>
                <a:extLst>
                  <a:ext uri="{0D108BD9-81ED-4DB2-BD59-A6C34878D82A}">
                    <a16:rowId xmlns:a16="http://schemas.microsoft.com/office/drawing/2014/main" val="3992819508"/>
                  </a:ext>
                </a:extLst>
              </a:tr>
              <a:tr h="632456">
                <a:tc>
                  <a:txBody>
                    <a:bodyPr/>
                    <a:lstStyle/>
                    <a:p>
                      <a:pPr algn="l" fontAlgn="b"/>
                      <a:r>
                        <a:rPr lang="en-US" sz="1500" b="0" i="0" u="none" strike="noStrike" dirty="0">
                          <a:solidFill>
                            <a:schemeClr val="bg1"/>
                          </a:solidFill>
                          <a:effectLst/>
                          <a:latin typeface="Orgon Slab Medium" panose="02000603000000020004" pitchFamily="50" charset="0"/>
                        </a:rPr>
                        <a:t>GLVC Brother Gaffney Distinguished Scholar Award </a:t>
                      </a:r>
                    </a:p>
                    <a:p>
                      <a:pPr algn="l" fontAlgn="b"/>
                      <a:r>
                        <a:rPr lang="en-US" sz="1500" b="0" i="0" u="none" strike="noStrike" dirty="0">
                          <a:solidFill>
                            <a:schemeClr val="bg1"/>
                          </a:solidFill>
                          <a:effectLst/>
                          <a:latin typeface="Orgon Slab Medium" panose="02000603000000020004" pitchFamily="50" charset="0"/>
                        </a:rPr>
                        <a:t>(4.0 Yearly GPA)</a:t>
                      </a:r>
                    </a:p>
                  </a:txBody>
                  <a:tcPr marL="10160" marR="10160" marT="10160" marB="0" anchor="ctr">
                    <a:solidFill>
                      <a:schemeClr val="accent5">
                        <a:lumMod val="75000"/>
                      </a:schemeClr>
                    </a:solidFill>
                  </a:tcPr>
                </a:tc>
                <a:tc>
                  <a:txBody>
                    <a:bodyPr/>
                    <a:lstStyle/>
                    <a:p>
                      <a:pPr algn="ctr" fontAlgn="b"/>
                      <a:r>
                        <a:rPr lang="en-US" sz="1500" b="0" i="0" u="none" strike="noStrike" dirty="0">
                          <a:solidFill>
                            <a:srgbClr val="000000"/>
                          </a:solidFill>
                          <a:effectLst/>
                          <a:latin typeface="Orgon Slab Medium" panose="02000603000000020004" pitchFamily="50" charset="0"/>
                        </a:rPr>
                        <a:t>69</a:t>
                      </a:r>
                    </a:p>
                  </a:txBody>
                  <a:tcPr marL="10160" marR="10160" marT="10160" marB="0" anchor="ctr"/>
                </a:tc>
                <a:tc>
                  <a:txBody>
                    <a:bodyPr/>
                    <a:lstStyle/>
                    <a:p>
                      <a:pPr algn="ctr" fontAlgn="b"/>
                      <a:r>
                        <a:rPr lang="en-US" sz="1500" b="0" i="0" u="none" strike="noStrike" dirty="0">
                          <a:solidFill>
                            <a:srgbClr val="000000"/>
                          </a:solidFill>
                          <a:effectLst/>
                          <a:latin typeface="Orgon Slab Medium" panose="02000603000000020004" pitchFamily="50" charset="0"/>
                        </a:rPr>
                        <a:t>41</a:t>
                      </a:r>
                    </a:p>
                  </a:txBody>
                  <a:tcPr marL="10160" marR="10160" marT="10160" marB="0" anchor="ctr"/>
                </a:tc>
                <a:extLst>
                  <a:ext uri="{0D108BD9-81ED-4DB2-BD59-A6C34878D82A}">
                    <a16:rowId xmlns:a16="http://schemas.microsoft.com/office/drawing/2014/main" val="4083875692"/>
                  </a:ext>
                </a:extLst>
              </a:tr>
              <a:tr h="713869">
                <a:tc>
                  <a:txBody>
                    <a:bodyPr/>
                    <a:lstStyle/>
                    <a:p>
                      <a:pPr algn="l" fontAlgn="b"/>
                      <a:r>
                        <a:rPr lang="en-US" sz="1500" b="0" i="0" u="none" strike="noStrike" dirty="0">
                          <a:solidFill>
                            <a:schemeClr val="bg1"/>
                          </a:solidFill>
                          <a:effectLst/>
                          <a:latin typeface="Orgon Slab Medium" panose="02000603000000020004" pitchFamily="50" charset="0"/>
                        </a:rPr>
                        <a:t>GLVC COP Academic Excellence Award </a:t>
                      </a:r>
                    </a:p>
                    <a:p>
                      <a:pPr algn="l" fontAlgn="b"/>
                      <a:r>
                        <a:rPr lang="en-US" sz="1500" b="0" i="0" u="none" strike="noStrike" dirty="0">
                          <a:solidFill>
                            <a:schemeClr val="bg1"/>
                          </a:solidFill>
                          <a:effectLst/>
                          <a:latin typeface="Orgon Slab Medium" panose="02000603000000020004" pitchFamily="50" charset="0"/>
                        </a:rPr>
                        <a:t>(Exhaust Eligibility with GPA 3.5+)</a:t>
                      </a:r>
                    </a:p>
                  </a:txBody>
                  <a:tcPr marL="10160" marR="10160" marT="10160" marB="0" anchor="ctr">
                    <a:solidFill>
                      <a:schemeClr val="accent5">
                        <a:lumMod val="75000"/>
                      </a:schemeClr>
                    </a:solidFill>
                  </a:tcPr>
                </a:tc>
                <a:tc>
                  <a:txBody>
                    <a:bodyPr/>
                    <a:lstStyle/>
                    <a:p>
                      <a:pPr algn="ctr" fontAlgn="b"/>
                      <a:r>
                        <a:rPr lang="en-US" sz="1500" b="0" i="0" u="none" strike="noStrike" dirty="0">
                          <a:solidFill>
                            <a:srgbClr val="000000"/>
                          </a:solidFill>
                          <a:effectLst/>
                          <a:latin typeface="Orgon Slab Medium" panose="02000603000000020004" pitchFamily="50" charset="0"/>
                        </a:rPr>
                        <a:t>32</a:t>
                      </a:r>
                    </a:p>
                  </a:txBody>
                  <a:tcPr marL="10160" marR="10160" marT="10160" marB="0" anchor="ctr"/>
                </a:tc>
                <a:tc>
                  <a:txBody>
                    <a:bodyPr/>
                    <a:lstStyle/>
                    <a:p>
                      <a:pPr algn="ctr" fontAlgn="b"/>
                      <a:r>
                        <a:rPr lang="en-US" sz="1500" b="0" i="0" u="none" strike="noStrike" dirty="0">
                          <a:solidFill>
                            <a:srgbClr val="000000"/>
                          </a:solidFill>
                          <a:effectLst/>
                          <a:latin typeface="Orgon Slab Medium" panose="02000603000000020004" pitchFamily="50" charset="0"/>
                        </a:rPr>
                        <a:t>10</a:t>
                      </a:r>
                    </a:p>
                  </a:txBody>
                  <a:tcPr marL="10160" marR="10160" marT="10160" marB="0" anchor="ctr"/>
                </a:tc>
                <a:extLst>
                  <a:ext uri="{0D108BD9-81ED-4DB2-BD59-A6C34878D82A}">
                    <a16:rowId xmlns:a16="http://schemas.microsoft.com/office/drawing/2014/main" val="2881252921"/>
                  </a:ext>
                </a:extLst>
              </a:tr>
              <a:tr h="523011">
                <a:tc>
                  <a:txBody>
                    <a:bodyPr/>
                    <a:lstStyle/>
                    <a:p>
                      <a:pPr algn="l" fontAlgn="b"/>
                      <a:r>
                        <a:rPr lang="en-US" sz="1500" b="0" i="0" u="none" strike="noStrike" dirty="0">
                          <a:solidFill>
                            <a:schemeClr val="bg1"/>
                          </a:solidFill>
                          <a:effectLst/>
                          <a:latin typeface="Orgon Slab Medium" panose="02000603000000020004" pitchFamily="50" charset="0"/>
                        </a:rPr>
                        <a:t>GLVC Academic Team Award (Team GPA 3.3+)</a:t>
                      </a:r>
                    </a:p>
                  </a:txBody>
                  <a:tcPr marL="10160" marR="10160" marT="10160" marB="0" anchor="ctr">
                    <a:solidFill>
                      <a:schemeClr val="accent5">
                        <a:lumMod val="75000"/>
                      </a:schemeClr>
                    </a:solidFill>
                  </a:tcPr>
                </a:tc>
                <a:tc>
                  <a:txBody>
                    <a:bodyPr/>
                    <a:lstStyle/>
                    <a:p>
                      <a:pPr algn="ctr" fontAlgn="b"/>
                      <a:r>
                        <a:rPr lang="en-US" sz="1500" b="0" i="0" u="none" strike="noStrike" dirty="0">
                          <a:solidFill>
                            <a:srgbClr val="000000"/>
                          </a:solidFill>
                          <a:effectLst/>
                          <a:latin typeface="Orgon Slab Medium" panose="02000603000000020004" pitchFamily="50" charset="0"/>
                        </a:rPr>
                        <a:t>9</a:t>
                      </a:r>
                    </a:p>
                  </a:txBody>
                  <a:tcPr marL="10160" marR="10160" marT="10160" marB="0" anchor="ctr"/>
                </a:tc>
                <a:tc>
                  <a:txBody>
                    <a:bodyPr/>
                    <a:lstStyle/>
                    <a:p>
                      <a:pPr algn="ctr" fontAlgn="b"/>
                      <a:r>
                        <a:rPr lang="en-US" sz="1500" b="0" i="0" u="none" strike="noStrike" dirty="0">
                          <a:solidFill>
                            <a:srgbClr val="000000"/>
                          </a:solidFill>
                          <a:effectLst/>
                          <a:latin typeface="Orgon Slab Medium" panose="02000603000000020004" pitchFamily="50" charset="0"/>
                        </a:rPr>
                        <a:t>10</a:t>
                      </a:r>
                    </a:p>
                  </a:txBody>
                  <a:tcPr marL="10160" marR="10160" marT="10160" marB="0" anchor="ctr"/>
                </a:tc>
                <a:extLst>
                  <a:ext uri="{0D108BD9-81ED-4DB2-BD59-A6C34878D82A}">
                    <a16:rowId xmlns:a16="http://schemas.microsoft.com/office/drawing/2014/main" val="2009724944"/>
                  </a:ext>
                </a:extLst>
              </a:tr>
              <a:tr h="521956">
                <a:tc>
                  <a:txBody>
                    <a:bodyPr/>
                    <a:lstStyle/>
                    <a:p>
                      <a:pPr algn="l" fontAlgn="b"/>
                      <a:r>
                        <a:rPr lang="en-US" sz="1500" b="0" i="0" u="none" strike="noStrike" dirty="0">
                          <a:solidFill>
                            <a:schemeClr val="bg1"/>
                          </a:solidFill>
                          <a:effectLst/>
                          <a:latin typeface="Orgon Slab Medium" panose="02000603000000020004" pitchFamily="50" charset="0"/>
                        </a:rPr>
                        <a:t>CoSIDA Academic All-American</a:t>
                      </a:r>
                    </a:p>
                  </a:txBody>
                  <a:tcPr marL="10160" marR="10160" marT="10160" marB="0" anchor="ctr">
                    <a:solidFill>
                      <a:schemeClr val="accent5">
                        <a:lumMod val="75000"/>
                      </a:schemeClr>
                    </a:solidFill>
                  </a:tcPr>
                </a:tc>
                <a:tc>
                  <a:txBody>
                    <a:bodyPr/>
                    <a:lstStyle/>
                    <a:p>
                      <a:pPr algn="ctr" fontAlgn="b"/>
                      <a:r>
                        <a:rPr lang="en-US" sz="1500" b="0" i="0" u="none" strike="noStrike" dirty="0">
                          <a:solidFill>
                            <a:srgbClr val="000000"/>
                          </a:solidFill>
                          <a:effectLst/>
                          <a:latin typeface="Orgon Slab Medium" panose="02000603000000020004" pitchFamily="50" charset="0"/>
                        </a:rPr>
                        <a:t>5</a:t>
                      </a:r>
                    </a:p>
                  </a:txBody>
                  <a:tcPr marL="10160" marR="10160" marT="10160" marB="0" anchor="ctr"/>
                </a:tc>
                <a:tc>
                  <a:txBody>
                    <a:bodyPr/>
                    <a:lstStyle/>
                    <a:p>
                      <a:pPr algn="ctr" fontAlgn="b"/>
                      <a:r>
                        <a:rPr lang="en-US" sz="1500" b="0" i="0" u="none" strike="noStrike" dirty="0">
                          <a:solidFill>
                            <a:srgbClr val="000000"/>
                          </a:solidFill>
                          <a:effectLst/>
                          <a:latin typeface="Orgon Slab Medium" panose="02000603000000020004" pitchFamily="50" charset="0"/>
                        </a:rPr>
                        <a:t>6</a:t>
                      </a:r>
                    </a:p>
                  </a:txBody>
                  <a:tcPr marL="10160" marR="10160" marT="10160" marB="0" anchor="ctr"/>
                </a:tc>
                <a:extLst>
                  <a:ext uri="{0D108BD9-81ED-4DB2-BD59-A6C34878D82A}">
                    <a16:rowId xmlns:a16="http://schemas.microsoft.com/office/drawing/2014/main" val="3890832874"/>
                  </a:ext>
                </a:extLst>
              </a:tr>
            </a:tbl>
          </a:graphicData>
        </a:graphic>
      </p:graphicFrame>
    </p:spTree>
    <p:extLst>
      <p:ext uri="{BB962C8B-B14F-4D97-AF65-F5344CB8AC3E}">
        <p14:creationId xmlns:p14="http://schemas.microsoft.com/office/powerpoint/2010/main" val="8526540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DFC4D-B433-2210-75E6-6F0B13B27D61}"/>
              </a:ext>
            </a:extLst>
          </p:cNvPr>
          <p:cNvSpPr>
            <a:spLocks noGrp="1"/>
          </p:cNvSpPr>
          <p:nvPr>
            <p:ph type="title"/>
          </p:nvPr>
        </p:nvSpPr>
        <p:spPr>
          <a:xfrm>
            <a:off x="1016000" y="556516"/>
            <a:ext cx="10485120" cy="1253153"/>
          </a:xfrm>
        </p:spPr>
        <p:txBody>
          <a:bodyPr>
            <a:normAutofit/>
          </a:bodyPr>
          <a:lstStyle/>
          <a:p>
            <a:pPr algn="ctr"/>
            <a:r>
              <a:rPr lang="en-US" dirty="0"/>
              <a:t>Athletic awards</a:t>
            </a:r>
          </a:p>
        </p:txBody>
      </p:sp>
      <p:graphicFrame>
        <p:nvGraphicFramePr>
          <p:cNvPr id="4" name="Content Placeholder 3">
            <a:extLst>
              <a:ext uri="{FF2B5EF4-FFF2-40B4-BE49-F238E27FC236}">
                <a16:creationId xmlns:a16="http://schemas.microsoft.com/office/drawing/2014/main" id="{189E5C85-C48E-FDC7-5F8B-E8BB9AC823ED}"/>
              </a:ext>
            </a:extLst>
          </p:cNvPr>
          <p:cNvGraphicFramePr>
            <a:graphicFrameLocks noGrp="1"/>
          </p:cNvGraphicFramePr>
          <p:nvPr>
            <p:ph idx="1"/>
          </p:nvPr>
        </p:nvGraphicFramePr>
        <p:xfrm>
          <a:off x="1399823" y="1912258"/>
          <a:ext cx="9392355" cy="3599745"/>
        </p:xfrm>
        <a:graphic>
          <a:graphicData uri="http://schemas.openxmlformats.org/drawingml/2006/table">
            <a:tbl>
              <a:tblPr>
                <a:tableStyleId>{5C22544A-7EE6-4342-B048-85BDC9FD1C3A}</a:tableStyleId>
              </a:tblPr>
              <a:tblGrid>
                <a:gridCol w="5963504">
                  <a:extLst>
                    <a:ext uri="{9D8B030D-6E8A-4147-A177-3AD203B41FA5}">
                      <a16:colId xmlns:a16="http://schemas.microsoft.com/office/drawing/2014/main" val="2580478246"/>
                    </a:ext>
                  </a:extLst>
                </a:gridCol>
                <a:gridCol w="1551421">
                  <a:extLst>
                    <a:ext uri="{9D8B030D-6E8A-4147-A177-3AD203B41FA5}">
                      <a16:colId xmlns:a16="http://schemas.microsoft.com/office/drawing/2014/main" val="146739224"/>
                    </a:ext>
                  </a:extLst>
                </a:gridCol>
                <a:gridCol w="1877429">
                  <a:extLst>
                    <a:ext uri="{9D8B030D-6E8A-4147-A177-3AD203B41FA5}">
                      <a16:colId xmlns:a16="http://schemas.microsoft.com/office/drawing/2014/main" val="118385598"/>
                    </a:ext>
                  </a:extLst>
                </a:gridCol>
              </a:tblGrid>
              <a:tr h="444500">
                <a:tc>
                  <a:txBody>
                    <a:bodyPr/>
                    <a:lstStyle/>
                    <a:p>
                      <a:pPr algn="ctr" fontAlgn="ctr"/>
                      <a:endParaRPr lang="en-US" sz="1300" b="1" i="0" u="none" strike="noStrike" dirty="0">
                        <a:solidFill>
                          <a:srgbClr val="000000"/>
                        </a:solidFill>
                        <a:effectLst/>
                        <a:latin typeface="Orgon Slab Medium" panose="02000603000000020004" pitchFamily="50" charset="0"/>
                      </a:endParaRPr>
                    </a:p>
                  </a:txBody>
                  <a:tcPr marL="10160" marR="10160" marT="10160" marB="0" anchor="ctr">
                    <a:noFill/>
                  </a:tcPr>
                </a:tc>
                <a:tc>
                  <a:txBody>
                    <a:bodyPr/>
                    <a:lstStyle/>
                    <a:p>
                      <a:pPr algn="ctr" fontAlgn="ctr"/>
                      <a:r>
                        <a:rPr lang="en-US" sz="1300" b="1" i="0" u="none" strike="noStrike" dirty="0">
                          <a:solidFill>
                            <a:srgbClr val="000000"/>
                          </a:solidFill>
                          <a:effectLst/>
                          <a:latin typeface="Orgon Slab Medium" panose="02000603000000020004" pitchFamily="50" charset="0"/>
                        </a:rPr>
                        <a:t>2021-22</a:t>
                      </a:r>
                    </a:p>
                  </a:txBody>
                  <a:tcPr marL="10160" marR="10160" marT="10160" marB="0" anchor="ctr">
                    <a:solidFill>
                      <a:schemeClr val="accent3">
                        <a:lumMod val="75000"/>
                      </a:schemeClr>
                    </a:solidFill>
                  </a:tcPr>
                </a:tc>
                <a:tc>
                  <a:txBody>
                    <a:bodyPr/>
                    <a:lstStyle/>
                    <a:p>
                      <a:pPr algn="ctr" fontAlgn="ctr"/>
                      <a:r>
                        <a:rPr lang="en-US" sz="1300" b="1" i="0" u="none" strike="noStrike" dirty="0">
                          <a:solidFill>
                            <a:srgbClr val="000000"/>
                          </a:solidFill>
                          <a:effectLst/>
                          <a:latin typeface="Orgon Slab Medium" panose="02000603000000020004" pitchFamily="50" charset="0"/>
                        </a:rPr>
                        <a:t>2020-21</a:t>
                      </a:r>
                    </a:p>
                  </a:txBody>
                  <a:tcPr marL="10160" marR="10160" marT="10160" marB="0" anchor="ctr">
                    <a:solidFill>
                      <a:schemeClr val="accent3">
                        <a:lumMod val="75000"/>
                      </a:schemeClr>
                    </a:solidFill>
                  </a:tcPr>
                </a:tc>
                <a:extLst>
                  <a:ext uri="{0D108BD9-81ED-4DB2-BD59-A6C34878D82A}">
                    <a16:rowId xmlns:a16="http://schemas.microsoft.com/office/drawing/2014/main" val="606408223"/>
                  </a:ext>
                </a:extLst>
              </a:tr>
              <a:tr h="424461">
                <a:tc>
                  <a:txBody>
                    <a:bodyPr/>
                    <a:lstStyle/>
                    <a:p>
                      <a:pPr algn="l" fontAlgn="b"/>
                      <a:r>
                        <a:rPr lang="en-US" sz="1500" b="0" i="0" u="none" strike="noStrike" dirty="0">
                          <a:solidFill>
                            <a:schemeClr val="bg1"/>
                          </a:solidFill>
                          <a:effectLst/>
                          <a:latin typeface="Orgon Slab Medium" panose="02000603000000020004" pitchFamily="50" charset="0"/>
                        </a:rPr>
                        <a:t>GLVC All-Conference Student-Athletes</a:t>
                      </a:r>
                    </a:p>
                  </a:txBody>
                  <a:tcPr marL="10160" marR="10160" marT="10160" marB="0" anchor="ctr">
                    <a:solidFill>
                      <a:schemeClr val="accent5">
                        <a:lumMod val="75000"/>
                      </a:schemeClr>
                    </a:solidFill>
                  </a:tcPr>
                </a:tc>
                <a:tc>
                  <a:txBody>
                    <a:bodyPr/>
                    <a:lstStyle/>
                    <a:p>
                      <a:pPr algn="ctr" fontAlgn="b"/>
                      <a:r>
                        <a:rPr lang="en-US" sz="1500" b="0" i="0" u="none" strike="noStrike" dirty="0">
                          <a:solidFill>
                            <a:srgbClr val="000000"/>
                          </a:solidFill>
                          <a:effectLst/>
                          <a:latin typeface="Orgon Slab Medium" panose="02000603000000020004" pitchFamily="50" charset="0"/>
                        </a:rPr>
                        <a:t>50</a:t>
                      </a:r>
                    </a:p>
                  </a:txBody>
                  <a:tcPr marL="10160" marR="10160" marT="10160" marB="0" anchor="ctr"/>
                </a:tc>
                <a:tc>
                  <a:txBody>
                    <a:bodyPr/>
                    <a:lstStyle/>
                    <a:p>
                      <a:pPr algn="ctr" fontAlgn="b"/>
                      <a:r>
                        <a:rPr lang="en-US" sz="1500" b="0" i="0" u="none" strike="noStrike" dirty="0">
                          <a:solidFill>
                            <a:srgbClr val="000000"/>
                          </a:solidFill>
                          <a:effectLst/>
                          <a:latin typeface="Orgon Slab Medium" panose="02000603000000020004" pitchFamily="50" charset="0"/>
                        </a:rPr>
                        <a:t>31</a:t>
                      </a:r>
                    </a:p>
                  </a:txBody>
                  <a:tcPr marL="10160" marR="10160" marT="10160" marB="0" anchor="ctr"/>
                </a:tc>
                <a:extLst>
                  <a:ext uri="{0D108BD9-81ED-4DB2-BD59-A6C34878D82A}">
                    <a16:rowId xmlns:a16="http://schemas.microsoft.com/office/drawing/2014/main" val="3992819508"/>
                  </a:ext>
                </a:extLst>
              </a:tr>
              <a:tr h="470549">
                <a:tc>
                  <a:txBody>
                    <a:bodyPr/>
                    <a:lstStyle/>
                    <a:p>
                      <a:pPr algn="l" fontAlgn="b"/>
                      <a:r>
                        <a:rPr lang="en-US" sz="1500" b="0" i="0" u="none" strike="noStrike" dirty="0">
                          <a:solidFill>
                            <a:schemeClr val="bg1"/>
                          </a:solidFill>
                          <a:effectLst/>
                          <a:latin typeface="Orgon Slab Medium" panose="02000603000000020004" pitchFamily="50" charset="0"/>
                        </a:rPr>
                        <a:t>GLVC Player of the Week Honors</a:t>
                      </a:r>
                    </a:p>
                  </a:txBody>
                  <a:tcPr marL="10160" marR="10160" marT="10160" marB="0" anchor="ctr">
                    <a:solidFill>
                      <a:schemeClr val="accent5">
                        <a:lumMod val="75000"/>
                      </a:schemeClr>
                    </a:solidFill>
                  </a:tcPr>
                </a:tc>
                <a:tc>
                  <a:txBody>
                    <a:bodyPr/>
                    <a:lstStyle/>
                    <a:p>
                      <a:pPr algn="ctr" fontAlgn="b"/>
                      <a:r>
                        <a:rPr lang="en-US" sz="1500" b="0" i="0" u="none" strike="noStrike" dirty="0">
                          <a:solidFill>
                            <a:srgbClr val="000000"/>
                          </a:solidFill>
                          <a:effectLst/>
                          <a:latin typeface="Orgon Slab Medium" panose="02000603000000020004" pitchFamily="50" charset="0"/>
                        </a:rPr>
                        <a:t>18</a:t>
                      </a:r>
                    </a:p>
                  </a:txBody>
                  <a:tcPr marL="10160" marR="10160" marT="10160" marB="0" anchor="ctr"/>
                </a:tc>
                <a:tc>
                  <a:txBody>
                    <a:bodyPr/>
                    <a:lstStyle/>
                    <a:p>
                      <a:pPr algn="ctr" fontAlgn="b"/>
                      <a:r>
                        <a:rPr lang="en-US" sz="1500" b="0" i="0" u="none" strike="noStrike" dirty="0">
                          <a:solidFill>
                            <a:srgbClr val="000000"/>
                          </a:solidFill>
                          <a:effectLst/>
                          <a:latin typeface="Orgon Slab Medium" panose="02000603000000020004" pitchFamily="50" charset="0"/>
                        </a:rPr>
                        <a:t>12</a:t>
                      </a:r>
                    </a:p>
                  </a:txBody>
                  <a:tcPr marL="10160" marR="10160" marT="10160" marB="0" anchor="ctr"/>
                </a:tc>
                <a:extLst>
                  <a:ext uri="{0D108BD9-81ED-4DB2-BD59-A6C34878D82A}">
                    <a16:rowId xmlns:a16="http://schemas.microsoft.com/office/drawing/2014/main" val="4083875692"/>
                  </a:ext>
                </a:extLst>
              </a:tr>
              <a:tr h="531121">
                <a:tc>
                  <a:txBody>
                    <a:bodyPr/>
                    <a:lstStyle/>
                    <a:p>
                      <a:pPr algn="l" fontAlgn="b"/>
                      <a:r>
                        <a:rPr lang="en-US" sz="1500" b="0" i="0" u="none" strike="noStrike" dirty="0">
                          <a:solidFill>
                            <a:schemeClr val="bg1"/>
                          </a:solidFill>
                          <a:effectLst/>
                          <a:latin typeface="Orgon Slab Medium" panose="02000603000000020004" pitchFamily="50" charset="0"/>
                        </a:rPr>
                        <a:t>GLVC Individual Champion Student-Athletes</a:t>
                      </a:r>
                    </a:p>
                  </a:txBody>
                  <a:tcPr marL="10160" marR="10160" marT="10160" marB="0" anchor="ctr">
                    <a:solidFill>
                      <a:schemeClr val="accent5">
                        <a:lumMod val="75000"/>
                      </a:schemeClr>
                    </a:solidFill>
                  </a:tcPr>
                </a:tc>
                <a:tc>
                  <a:txBody>
                    <a:bodyPr/>
                    <a:lstStyle/>
                    <a:p>
                      <a:pPr algn="ctr" fontAlgn="b"/>
                      <a:r>
                        <a:rPr lang="en-US" sz="1500" b="0" i="0" u="none" strike="noStrike" dirty="0">
                          <a:solidFill>
                            <a:srgbClr val="000000"/>
                          </a:solidFill>
                          <a:effectLst/>
                          <a:latin typeface="Orgon Slab Medium" panose="02000603000000020004" pitchFamily="50" charset="0"/>
                        </a:rPr>
                        <a:t>7</a:t>
                      </a:r>
                    </a:p>
                  </a:txBody>
                  <a:tcPr marL="10160" marR="10160" marT="10160" marB="0" anchor="ctr"/>
                </a:tc>
                <a:tc>
                  <a:txBody>
                    <a:bodyPr/>
                    <a:lstStyle/>
                    <a:p>
                      <a:pPr algn="ctr" fontAlgn="b"/>
                      <a:r>
                        <a:rPr lang="en-US" sz="1500" b="0" i="0" u="none" strike="noStrike" dirty="0">
                          <a:solidFill>
                            <a:srgbClr val="000000"/>
                          </a:solidFill>
                          <a:effectLst/>
                          <a:latin typeface="Orgon Slab Medium" panose="02000603000000020004" pitchFamily="50" charset="0"/>
                        </a:rPr>
                        <a:t>9</a:t>
                      </a:r>
                    </a:p>
                  </a:txBody>
                  <a:tcPr marL="10160" marR="10160" marT="10160" marB="0" anchor="ctr"/>
                </a:tc>
                <a:extLst>
                  <a:ext uri="{0D108BD9-81ED-4DB2-BD59-A6C34878D82A}">
                    <a16:rowId xmlns:a16="http://schemas.microsoft.com/office/drawing/2014/main" val="2881252921"/>
                  </a:ext>
                </a:extLst>
              </a:tr>
              <a:tr h="389121">
                <a:tc>
                  <a:txBody>
                    <a:bodyPr/>
                    <a:lstStyle/>
                    <a:p>
                      <a:pPr algn="l" fontAlgn="b"/>
                      <a:r>
                        <a:rPr lang="en-US" sz="1500" b="0" i="0" u="none" strike="noStrike" dirty="0">
                          <a:solidFill>
                            <a:schemeClr val="bg1"/>
                          </a:solidFill>
                          <a:effectLst/>
                          <a:latin typeface="Orgon Slab Medium" panose="02000603000000020004" pitchFamily="50" charset="0"/>
                        </a:rPr>
                        <a:t>GLVC Freshman of the Year</a:t>
                      </a:r>
                    </a:p>
                  </a:txBody>
                  <a:tcPr marL="10160" marR="10160" marT="10160" marB="0" anchor="ctr">
                    <a:solidFill>
                      <a:schemeClr val="accent5">
                        <a:lumMod val="75000"/>
                      </a:schemeClr>
                    </a:solidFill>
                  </a:tcPr>
                </a:tc>
                <a:tc>
                  <a:txBody>
                    <a:bodyPr/>
                    <a:lstStyle/>
                    <a:p>
                      <a:pPr algn="ctr" fontAlgn="b"/>
                      <a:r>
                        <a:rPr lang="en-US" sz="1500" b="0" i="0" u="none" strike="noStrike" dirty="0">
                          <a:solidFill>
                            <a:srgbClr val="000000"/>
                          </a:solidFill>
                          <a:effectLst/>
                          <a:latin typeface="Orgon Slab Medium" panose="02000603000000020004" pitchFamily="50" charset="0"/>
                        </a:rPr>
                        <a:t>1</a:t>
                      </a:r>
                    </a:p>
                  </a:txBody>
                  <a:tcPr marL="10160" marR="10160" marT="10160" marB="0" anchor="ctr"/>
                </a:tc>
                <a:tc>
                  <a:txBody>
                    <a:bodyPr/>
                    <a:lstStyle/>
                    <a:p>
                      <a:pPr algn="ctr" fontAlgn="b"/>
                      <a:r>
                        <a:rPr lang="en-US" sz="1500" b="0" i="0" u="none" strike="noStrike" dirty="0">
                          <a:solidFill>
                            <a:srgbClr val="000000"/>
                          </a:solidFill>
                          <a:effectLst/>
                          <a:latin typeface="Orgon Slab Medium" panose="02000603000000020004" pitchFamily="50" charset="0"/>
                        </a:rPr>
                        <a:t>1</a:t>
                      </a:r>
                    </a:p>
                  </a:txBody>
                  <a:tcPr marL="10160" marR="10160" marT="10160" marB="0" anchor="ctr"/>
                </a:tc>
                <a:extLst>
                  <a:ext uri="{0D108BD9-81ED-4DB2-BD59-A6C34878D82A}">
                    <a16:rowId xmlns:a16="http://schemas.microsoft.com/office/drawing/2014/main" val="2009724944"/>
                  </a:ext>
                </a:extLst>
              </a:tr>
              <a:tr h="432073">
                <a:tc>
                  <a:txBody>
                    <a:bodyPr/>
                    <a:lstStyle/>
                    <a:p>
                      <a:pPr algn="l" fontAlgn="b"/>
                      <a:r>
                        <a:rPr lang="en-US" sz="1500" b="0" i="0" u="none" strike="noStrike" dirty="0">
                          <a:solidFill>
                            <a:schemeClr val="bg1"/>
                          </a:solidFill>
                          <a:effectLst/>
                          <a:latin typeface="Orgon Slab Medium" panose="02000603000000020004" pitchFamily="50" charset="0"/>
                        </a:rPr>
                        <a:t>GLVC Richard Scharf Paragon Award (Male Athlete of the Year)</a:t>
                      </a:r>
                    </a:p>
                  </a:txBody>
                  <a:tcPr marL="10160" marR="10160" marT="10160" marB="0" anchor="ctr">
                    <a:solidFill>
                      <a:schemeClr val="accent5">
                        <a:lumMod val="75000"/>
                      </a:schemeClr>
                    </a:solidFill>
                  </a:tcPr>
                </a:tc>
                <a:tc>
                  <a:txBody>
                    <a:bodyPr/>
                    <a:lstStyle/>
                    <a:p>
                      <a:pPr algn="ctr" fontAlgn="b"/>
                      <a:r>
                        <a:rPr lang="en-US" sz="1500" b="0" i="0" u="none" strike="noStrike" dirty="0">
                          <a:solidFill>
                            <a:srgbClr val="000000"/>
                          </a:solidFill>
                          <a:effectLst/>
                          <a:latin typeface="Orgon Slab Medium" panose="02000603000000020004" pitchFamily="50" charset="0"/>
                        </a:rPr>
                        <a:t>1</a:t>
                      </a:r>
                    </a:p>
                  </a:txBody>
                  <a:tcPr marL="10160" marR="10160" marT="10160" marB="0" anchor="ctr"/>
                </a:tc>
                <a:tc>
                  <a:txBody>
                    <a:bodyPr/>
                    <a:lstStyle/>
                    <a:p>
                      <a:pPr algn="ctr" fontAlgn="b"/>
                      <a:r>
                        <a:rPr lang="en-US" sz="1500" b="0" i="0" u="none" strike="noStrike" dirty="0">
                          <a:solidFill>
                            <a:srgbClr val="000000"/>
                          </a:solidFill>
                          <a:effectLst/>
                          <a:latin typeface="Orgon Slab Medium" panose="02000603000000020004" pitchFamily="50" charset="0"/>
                        </a:rPr>
                        <a:t>0</a:t>
                      </a:r>
                    </a:p>
                  </a:txBody>
                  <a:tcPr marL="10160" marR="10160" marT="10160" marB="0" anchor="ctr"/>
                </a:tc>
                <a:extLst>
                  <a:ext uri="{0D108BD9-81ED-4DB2-BD59-A6C34878D82A}">
                    <a16:rowId xmlns:a16="http://schemas.microsoft.com/office/drawing/2014/main" val="3890832874"/>
                  </a:ext>
                </a:extLst>
              </a:tr>
              <a:tr h="460405">
                <a:tc>
                  <a:txBody>
                    <a:bodyPr/>
                    <a:lstStyle/>
                    <a:p>
                      <a:pPr algn="l" fontAlgn="b"/>
                      <a:r>
                        <a:rPr lang="en-US" sz="1500" b="0" i="0" u="none" strike="noStrike" dirty="0">
                          <a:solidFill>
                            <a:schemeClr val="bg1"/>
                          </a:solidFill>
                          <a:effectLst/>
                          <a:latin typeface="Orgon Slab Medium" panose="02000603000000020004" pitchFamily="50" charset="0"/>
                        </a:rPr>
                        <a:t>Individual NCAA Championship Appearances</a:t>
                      </a:r>
                    </a:p>
                  </a:txBody>
                  <a:tcPr marL="10160" marR="10160" marT="10160" marB="0" anchor="ctr">
                    <a:solidFill>
                      <a:schemeClr val="accent5">
                        <a:lumMod val="75000"/>
                      </a:schemeClr>
                    </a:solidFill>
                  </a:tcPr>
                </a:tc>
                <a:tc>
                  <a:txBody>
                    <a:bodyPr/>
                    <a:lstStyle/>
                    <a:p>
                      <a:pPr algn="ctr"/>
                      <a:r>
                        <a:rPr lang="en-US" sz="1500" dirty="0">
                          <a:latin typeface="Orgon Slab Medium" panose="02000603000000020004" pitchFamily="50" charset="0"/>
                        </a:rPr>
                        <a:t>16</a:t>
                      </a:r>
                    </a:p>
                  </a:txBody>
                  <a:tcPr marL="10160" marR="10160" marT="10160" marB="0" anchor="ctr"/>
                </a:tc>
                <a:tc>
                  <a:txBody>
                    <a:bodyPr/>
                    <a:lstStyle/>
                    <a:p>
                      <a:pPr algn="ctr"/>
                      <a:r>
                        <a:rPr lang="en-US" sz="1500" b="1" dirty="0"/>
                        <a:t>14</a:t>
                      </a:r>
                    </a:p>
                  </a:txBody>
                  <a:tcPr marL="10160" marR="10160" marT="10160" marB="0" anchor="ctr"/>
                </a:tc>
                <a:extLst>
                  <a:ext uri="{0D108BD9-81ED-4DB2-BD59-A6C34878D82A}">
                    <a16:rowId xmlns:a16="http://schemas.microsoft.com/office/drawing/2014/main" val="3814958183"/>
                  </a:ext>
                </a:extLst>
              </a:tr>
              <a:tr h="447513">
                <a:tc>
                  <a:txBody>
                    <a:bodyPr/>
                    <a:lstStyle/>
                    <a:p>
                      <a:pPr algn="l" fontAlgn="b"/>
                      <a:r>
                        <a:rPr lang="en-US" sz="1500" b="0" i="0" u="none" strike="noStrike" dirty="0">
                          <a:solidFill>
                            <a:schemeClr val="bg1"/>
                          </a:solidFill>
                          <a:effectLst/>
                          <a:latin typeface="Orgon Slab Medium" panose="02000603000000020004" pitchFamily="50" charset="0"/>
                        </a:rPr>
                        <a:t>NCAA All-America Honors</a:t>
                      </a:r>
                    </a:p>
                  </a:txBody>
                  <a:tcPr marL="10160" marR="10160" marT="10160" marB="0" anchor="ctr">
                    <a:solidFill>
                      <a:schemeClr val="accent5">
                        <a:lumMod val="75000"/>
                      </a:schemeClr>
                    </a:solidFill>
                  </a:tcPr>
                </a:tc>
                <a:tc>
                  <a:txBody>
                    <a:bodyPr/>
                    <a:lstStyle/>
                    <a:p>
                      <a:pPr algn="ctr" fontAlgn="b"/>
                      <a:r>
                        <a:rPr lang="en-US" sz="1500" b="0" i="0" u="none" strike="noStrike" dirty="0">
                          <a:solidFill>
                            <a:srgbClr val="000000"/>
                          </a:solidFill>
                          <a:effectLst/>
                          <a:latin typeface="Orgon Slab Medium" panose="02000603000000020004" pitchFamily="50" charset="0"/>
                        </a:rPr>
                        <a:t>15</a:t>
                      </a:r>
                    </a:p>
                  </a:txBody>
                  <a:tcPr marL="10160" marR="10160" marT="10160" marB="0" anchor="ctr"/>
                </a:tc>
                <a:tc>
                  <a:txBody>
                    <a:bodyPr/>
                    <a:lstStyle/>
                    <a:p>
                      <a:pPr algn="ctr" fontAlgn="b"/>
                      <a:r>
                        <a:rPr lang="en-US" sz="1500" b="0" i="0" u="none" strike="noStrike" dirty="0">
                          <a:solidFill>
                            <a:srgbClr val="000000"/>
                          </a:solidFill>
                          <a:effectLst/>
                          <a:latin typeface="Orgon Slab Medium" panose="02000603000000020004" pitchFamily="50" charset="0"/>
                        </a:rPr>
                        <a:t>5</a:t>
                      </a:r>
                    </a:p>
                  </a:txBody>
                  <a:tcPr marL="10160" marR="10160" marT="10160" marB="0" anchor="ctr"/>
                </a:tc>
                <a:extLst>
                  <a:ext uri="{0D108BD9-81ED-4DB2-BD59-A6C34878D82A}">
                    <a16:rowId xmlns:a16="http://schemas.microsoft.com/office/drawing/2014/main" val="1343757825"/>
                  </a:ext>
                </a:extLst>
              </a:tr>
            </a:tbl>
          </a:graphicData>
        </a:graphic>
      </p:graphicFrame>
    </p:spTree>
    <p:extLst>
      <p:ext uri="{BB962C8B-B14F-4D97-AF65-F5344CB8AC3E}">
        <p14:creationId xmlns:p14="http://schemas.microsoft.com/office/powerpoint/2010/main" val="3312322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A6C4F-530E-EF60-4287-1D91B92216C9}"/>
              </a:ext>
            </a:extLst>
          </p:cNvPr>
          <p:cNvSpPr>
            <a:spLocks noGrp="1"/>
          </p:cNvSpPr>
          <p:nvPr>
            <p:ph type="title"/>
          </p:nvPr>
        </p:nvSpPr>
        <p:spPr/>
        <p:txBody>
          <a:bodyPr>
            <a:normAutofit fontScale="90000"/>
          </a:bodyPr>
          <a:lstStyle/>
          <a:p>
            <a:pPr algn="ctr"/>
            <a:r>
              <a:rPr lang="en-US" dirty="0"/>
              <a:t>Athletic Department Brag Board</a:t>
            </a:r>
          </a:p>
        </p:txBody>
      </p:sp>
      <p:pic>
        <p:nvPicPr>
          <p:cNvPr id="4" name="Content Placeholder 3">
            <a:extLst>
              <a:ext uri="{FF2B5EF4-FFF2-40B4-BE49-F238E27FC236}">
                <a16:creationId xmlns:a16="http://schemas.microsoft.com/office/drawing/2014/main" id="{448BF453-17C4-15F1-E870-AB5432E380E2}"/>
              </a:ext>
            </a:extLst>
          </p:cNvPr>
          <p:cNvPicPr>
            <a:picLocks noGrp="1" noChangeAspect="1"/>
          </p:cNvPicPr>
          <p:nvPr>
            <p:ph idx="1"/>
          </p:nvPr>
        </p:nvPicPr>
        <p:blipFill rotWithShape="1">
          <a:blip r:embed="rId2"/>
          <a:srcRect l="34877" t="2559" r="35079" b="44046"/>
          <a:stretch/>
        </p:blipFill>
        <p:spPr>
          <a:xfrm>
            <a:off x="1807595" y="1492152"/>
            <a:ext cx="8310527" cy="4155265"/>
          </a:xfrm>
        </p:spPr>
      </p:pic>
    </p:spTree>
    <p:extLst>
      <p:ext uri="{BB962C8B-B14F-4D97-AF65-F5344CB8AC3E}">
        <p14:creationId xmlns:p14="http://schemas.microsoft.com/office/powerpoint/2010/main" val="18731237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A3302-0CAE-44B3-36A2-B64969F77495}"/>
              </a:ext>
            </a:extLst>
          </p:cNvPr>
          <p:cNvSpPr>
            <a:spLocks noGrp="1"/>
          </p:cNvSpPr>
          <p:nvPr>
            <p:ph type="title"/>
          </p:nvPr>
        </p:nvSpPr>
        <p:spPr/>
        <p:txBody>
          <a:bodyPr>
            <a:normAutofit fontScale="90000"/>
          </a:bodyPr>
          <a:lstStyle/>
          <a:p>
            <a:pPr algn="ctr"/>
            <a:r>
              <a:rPr lang="en-US" dirty="0"/>
              <a:t>Factors affecting student-athlete success</a:t>
            </a:r>
          </a:p>
        </p:txBody>
      </p:sp>
      <p:sp>
        <p:nvSpPr>
          <p:cNvPr id="3" name="Content Placeholder 2">
            <a:extLst>
              <a:ext uri="{FF2B5EF4-FFF2-40B4-BE49-F238E27FC236}">
                <a16:creationId xmlns:a16="http://schemas.microsoft.com/office/drawing/2014/main" id="{E66583AC-333E-E566-55E0-DB8725EB6486}"/>
              </a:ext>
            </a:extLst>
          </p:cNvPr>
          <p:cNvSpPr>
            <a:spLocks noGrp="1"/>
          </p:cNvSpPr>
          <p:nvPr>
            <p:ph idx="1"/>
          </p:nvPr>
        </p:nvSpPr>
        <p:spPr>
          <a:xfrm>
            <a:off x="445273" y="1536590"/>
            <a:ext cx="11216641" cy="4230757"/>
          </a:xfrm>
        </p:spPr>
        <p:txBody>
          <a:bodyPr>
            <a:normAutofit fontScale="85000" lnSpcReduction="20000"/>
          </a:bodyPr>
          <a:lstStyle/>
          <a:p>
            <a:r>
              <a:rPr lang="en-US" dirty="0"/>
              <a:t>Time management and communication skills</a:t>
            </a:r>
          </a:p>
          <a:p>
            <a:r>
              <a:rPr lang="en-US" dirty="0"/>
              <a:t>Academic and athletic schedules that are as cohesive as possible</a:t>
            </a:r>
          </a:p>
          <a:p>
            <a:pPr lvl="2"/>
            <a:r>
              <a:rPr lang="en-US" dirty="0"/>
              <a:t>Reduce stress associated with conflicts</a:t>
            </a:r>
          </a:p>
          <a:p>
            <a:pPr lvl="2"/>
            <a:r>
              <a:rPr lang="en-US" dirty="0"/>
              <a:t>Provides greatest opportunity to excel at both</a:t>
            </a:r>
          </a:p>
          <a:p>
            <a:r>
              <a:rPr lang="en-US" dirty="0"/>
              <a:t>Minimize missed class time</a:t>
            </a:r>
          </a:p>
          <a:p>
            <a:pPr lvl="2"/>
            <a:r>
              <a:rPr lang="en-US" dirty="0"/>
              <a:t>Uncontrollable factors</a:t>
            </a:r>
          </a:p>
          <a:p>
            <a:pPr lvl="2"/>
            <a:r>
              <a:rPr lang="en-US" dirty="0"/>
              <a:t>Controllable factors </a:t>
            </a:r>
          </a:p>
          <a:p>
            <a:r>
              <a:rPr lang="en-US" dirty="0"/>
              <a:t>Identify a solution to make-up class work for unavoidable misses</a:t>
            </a:r>
          </a:p>
          <a:p>
            <a:pPr lvl="2"/>
            <a:r>
              <a:rPr lang="en-US" dirty="0"/>
              <a:t>S&amp;T faculty work very well with our student-athletes – thank you!</a:t>
            </a:r>
          </a:p>
        </p:txBody>
      </p:sp>
    </p:spTree>
    <p:extLst>
      <p:ext uri="{BB962C8B-B14F-4D97-AF65-F5344CB8AC3E}">
        <p14:creationId xmlns:p14="http://schemas.microsoft.com/office/powerpoint/2010/main" val="39852606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6B293-A23F-6D69-8E20-656C3E6D9ED2}"/>
              </a:ext>
            </a:extLst>
          </p:cNvPr>
          <p:cNvSpPr>
            <a:spLocks noGrp="1"/>
          </p:cNvSpPr>
          <p:nvPr>
            <p:ph type="title"/>
          </p:nvPr>
        </p:nvSpPr>
        <p:spPr>
          <a:xfrm>
            <a:off x="-49189" y="333927"/>
            <a:ext cx="12290377" cy="957397"/>
          </a:xfrm>
        </p:spPr>
        <p:txBody>
          <a:bodyPr>
            <a:normAutofit fontScale="90000"/>
          </a:bodyPr>
          <a:lstStyle/>
          <a:p>
            <a:pPr algn="ctr"/>
            <a:r>
              <a:rPr lang="en-US" dirty="0"/>
              <a:t>Time Management and communication</a:t>
            </a:r>
          </a:p>
        </p:txBody>
      </p:sp>
      <p:sp>
        <p:nvSpPr>
          <p:cNvPr id="3" name="Content Placeholder 2">
            <a:extLst>
              <a:ext uri="{FF2B5EF4-FFF2-40B4-BE49-F238E27FC236}">
                <a16:creationId xmlns:a16="http://schemas.microsoft.com/office/drawing/2014/main" id="{489EF111-0378-C7D3-A82B-B35E775186BB}"/>
              </a:ext>
            </a:extLst>
          </p:cNvPr>
          <p:cNvSpPr>
            <a:spLocks noGrp="1"/>
          </p:cNvSpPr>
          <p:nvPr>
            <p:ph idx="1"/>
          </p:nvPr>
        </p:nvSpPr>
        <p:spPr>
          <a:xfrm>
            <a:off x="286247" y="1628148"/>
            <a:ext cx="11672515" cy="4236997"/>
          </a:xfrm>
        </p:spPr>
        <p:txBody>
          <a:bodyPr>
            <a:normAutofit fontScale="70000" lnSpcReduction="20000"/>
          </a:bodyPr>
          <a:lstStyle/>
          <a:p>
            <a:pPr>
              <a:buNone/>
            </a:pPr>
            <a:r>
              <a:rPr lang="en-US" dirty="0"/>
              <a:t>In addition to the rigors of an academic curriculum, student-athletes have the following commitments as an athlete:</a:t>
            </a:r>
          </a:p>
          <a:p>
            <a:pPr lvl="2"/>
            <a:r>
              <a:rPr lang="en-US" dirty="0"/>
              <a:t>Practice or compete up to 20 hours per week (travel not included) </a:t>
            </a:r>
          </a:p>
          <a:p>
            <a:pPr lvl="2"/>
            <a:r>
              <a:rPr lang="en-US" dirty="0"/>
              <a:t>Travel or compete on numerous weekends </a:t>
            </a:r>
          </a:p>
          <a:p>
            <a:pPr lvl="2"/>
            <a:r>
              <a:rPr lang="en-US" dirty="0"/>
              <a:t>Often sacrifice holiday breaks for practice and games</a:t>
            </a:r>
          </a:p>
          <a:p>
            <a:pPr lvl="2"/>
            <a:r>
              <a:rPr lang="en-US" dirty="0"/>
              <a:t>Report early in August/January</a:t>
            </a:r>
          </a:p>
          <a:p>
            <a:r>
              <a:rPr lang="en-US" dirty="0"/>
              <a:t>Time management is essential</a:t>
            </a:r>
          </a:p>
          <a:p>
            <a:r>
              <a:rPr lang="en-US" dirty="0"/>
              <a:t>Communication with professors should be frequent, professional, and proactive</a:t>
            </a:r>
          </a:p>
          <a:p>
            <a:pPr lvl="2"/>
            <a:r>
              <a:rPr lang="en-US" dirty="0"/>
              <a:t>SA may present a letter signed by Dr. Westenberg with a copy of the sport schedule; or</a:t>
            </a:r>
          </a:p>
          <a:p>
            <a:pPr lvl="2"/>
            <a:r>
              <a:rPr lang="en-US" dirty="0"/>
              <a:t>SA should provide information regarding the absence to the professor (preferred communication)</a:t>
            </a:r>
          </a:p>
          <a:p>
            <a:pPr marL="425439" lvl="2" indent="0">
              <a:buNone/>
            </a:pPr>
            <a:r>
              <a:rPr lang="en-US" dirty="0"/>
              <a:t> </a:t>
            </a:r>
          </a:p>
        </p:txBody>
      </p:sp>
    </p:spTree>
    <p:extLst>
      <p:ext uri="{BB962C8B-B14F-4D97-AF65-F5344CB8AC3E}">
        <p14:creationId xmlns:p14="http://schemas.microsoft.com/office/powerpoint/2010/main" val="39530807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A51AC-D747-F713-23A5-CB7CE219814D}"/>
              </a:ext>
            </a:extLst>
          </p:cNvPr>
          <p:cNvSpPr>
            <a:spLocks noGrp="1"/>
          </p:cNvSpPr>
          <p:nvPr>
            <p:ph type="title"/>
          </p:nvPr>
        </p:nvSpPr>
        <p:spPr/>
        <p:txBody>
          <a:bodyPr/>
          <a:lstStyle/>
          <a:p>
            <a:pPr algn="ctr"/>
            <a:r>
              <a:rPr lang="en-US" dirty="0"/>
              <a:t>Minimize missed class time</a:t>
            </a:r>
          </a:p>
        </p:txBody>
      </p:sp>
      <p:sp>
        <p:nvSpPr>
          <p:cNvPr id="3" name="Content Placeholder 2">
            <a:extLst>
              <a:ext uri="{FF2B5EF4-FFF2-40B4-BE49-F238E27FC236}">
                <a16:creationId xmlns:a16="http://schemas.microsoft.com/office/drawing/2014/main" id="{4FCEA7C8-315F-4B8A-D588-52D1AC7A74BA}"/>
              </a:ext>
            </a:extLst>
          </p:cNvPr>
          <p:cNvSpPr>
            <a:spLocks noGrp="1"/>
          </p:cNvSpPr>
          <p:nvPr>
            <p:ph idx="1"/>
          </p:nvPr>
        </p:nvSpPr>
        <p:spPr>
          <a:xfrm>
            <a:off x="838199" y="1628148"/>
            <a:ext cx="10813111" cy="4236997"/>
          </a:xfrm>
        </p:spPr>
        <p:txBody>
          <a:bodyPr>
            <a:normAutofit fontScale="92500" lnSpcReduction="10000"/>
          </a:bodyPr>
          <a:lstStyle/>
          <a:p>
            <a:pPr marL="10582" lvl="1" indent="0">
              <a:buNone/>
            </a:pPr>
            <a:r>
              <a:rPr lang="en-US" dirty="0"/>
              <a:t>Uncontrollable Factors</a:t>
            </a:r>
          </a:p>
          <a:p>
            <a:pPr lvl="2">
              <a:lnSpc>
                <a:spcPct val="120000"/>
              </a:lnSpc>
            </a:pPr>
            <a:r>
              <a:rPr lang="en-US" dirty="0"/>
              <a:t>Required and predetermined competition dates set by the GLVC (conference)</a:t>
            </a:r>
          </a:p>
          <a:p>
            <a:pPr lvl="2"/>
            <a:r>
              <a:rPr lang="en-US" dirty="0"/>
              <a:t>Unexpected changes in weather</a:t>
            </a:r>
          </a:p>
          <a:p>
            <a:pPr lvl="2"/>
            <a:r>
              <a:rPr lang="en-US" dirty="0"/>
              <a:t>Post-season opportunities – these dates are set</a:t>
            </a:r>
          </a:p>
          <a:p>
            <a:pPr lvl="2"/>
            <a:r>
              <a:rPr lang="en-US" dirty="0"/>
              <a:t>Last chance opportunities</a:t>
            </a:r>
          </a:p>
          <a:p>
            <a:pPr lvl="2"/>
            <a:r>
              <a:rPr lang="en-US" dirty="0"/>
              <a:t>COVID</a:t>
            </a:r>
          </a:p>
          <a:p>
            <a:pPr marL="10582" lvl="1" indent="0">
              <a:buNone/>
            </a:pPr>
            <a:r>
              <a:rPr lang="en-US" dirty="0"/>
              <a:t>Controllable Factors</a:t>
            </a:r>
          </a:p>
          <a:p>
            <a:pPr lvl="2"/>
            <a:r>
              <a:rPr lang="en-US" dirty="0"/>
              <a:t>Practice schedules</a:t>
            </a:r>
          </a:p>
          <a:p>
            <a:pPr lvl="2"/>
            <a:r>
              <a:rPr lang="en-US" dirty="0"/>
              <a:t>Some competition dates</a:t>
            </a:r>
          </a:p>
          <a:p>
            <a:pPr lvl="2"/>
            <a:r>
              <a:rPr lang="en-US" dirty="0"/>
              <a:t>Class schedule</a:t>
            </a:r>
          </a:p>
          <a:p>
            <a:pPr marL="10582" lvl="1" indent="0">
              <a:buNone/>
            </a:pPr>
            <a:endParaRPr lang="en-US" dirty="0"/>
          </a:p>
        </p:txBody>
      </p:sp>
    </p:spTree>
    <p:extLst>
      <p:ext uri="{BB962C8B-B14F-4D97-AF65-F5344CB8AC3E}">
        <p14:creationId xmlns:p14="http://schemas.microsoft.com/office/powerpoint/2010/main" val="39657251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AC889-4AC0-0325-79FD-480724D5529D}"/>
              </a:ext>
            </a:extLst>
          </p:cNvPr>
          <p:cNvSpPr>
            <a:spLocks noGrp="1"/>
          </p:cNvSpPr>
          <p:nvPr>
            <p:ph type="title"/>
          </p:nvPr>
        </p:nvSpPr>
        <p:spPr/>
        <p:txBody>
          <a:bodyPr>
            <a:normAutofit fontScale="90000"/>
          </a:bodyPr>
          <a:lstStyle/>
          <a:p>
            <a:pPr algn="ctr"/>
            <a:r>
              <a:rPr lang="en-US" dirty="0"/>
              <a:t>Policies intended to minimize missed class time</a:t>
            </a:r>
          </a:p>
        </p:txBody>
      </p:sp>
      <p:sp>
        <p:nvSpPr>
          <p:cNvPr id="3" name="Content Placeholder 2">
            <a:extLst>
              <a:ext uri="{FF2B5EF4-FFF2-40B4-BE49-F238E27FC236}">
                <a16:creationId xmlns:a16="http://schemas.microsoft.com/office/drawing/2014/main" id="{99B87AFF-9750-220E-AEDF-1516936EB662}"/>
              </a:ext>
            </a:extLst>
          </p:cNvPr>
          <p:cNvSpPr>
            <a:spLocks noGrp="1"/>
          </p:cNvSpPr>
          <p:nvPr>
            <p:ph idx="1"/>
          </p:nvPr>
        </p:nvSpPr>
        <p:spPr>
          <a:xfrm>
            <a:off x="704427" y="1511529"/>
            <a:ext cx="10634133" cy="4467852"/>
          </a:xfrm>
        </p:spPr>
        <p:txBody>
          <a:bodyPr>
            <a:normAutofit fontScale="25000" lnSpcReduction="20000"/>
          </a:bodyPr>
          <a:lstStyle/>
          <a:p>
            <a:pPr>
              <a:lnSpc>
                <a:spcPct val="120000"/>
              </a:lnSpc>
              <a:spcBef>
                <a:spcPts val="0"/>
              </a:spcBef>
              <a:spcAft>
                <a:spcPts val="0"/>
              </a:spcAft>
            </a:pPr>
            <a:r>
              <a:rPr lang="en-US" sz="9600" dirty="0">
                <a:latin typeface="SteileFuturaBQ-BoldOblique"/>
              </a:rPr>
              <a:t>Competitions and practices:</a:t>
            </a:r>
          </a:p>
          <a:p>
            <a:pPr>
              <a:lnSpc>
                <a:spcPct val="120000"/>
              </a:lnSpc>
              <a:spcBef>
                <a:spcPts val="0"/>
              </a:spcBef>
              <a:spcAft>
                <a:spcPts val="0"/>
              </a:spcAft>
            </a:pPr>
            <a:r>
              <a:rPr lang="en-US" sz="8533" dirty="0">
                <a:latin typeface="SteileFuturaBQ-BoldOblique"/>
              </a:rPr>
              <a:t>NCAA  </a:t>
            </a:r>
          </a:p>
          <a:p>
            <a:pPr lvl="2">
              <a:lnSpc>
                <a:spcPct val="120000"/>
              </a:lnSpc>
              <a:spcBef>
                <a:spcPts val="0"/>
              </a:spcBef>
              <a:spcAft>
                <a:spcPts val="0"/>
              </a:spcAft>
            </a:pPr>
            <a:r>
              <a:rPr lang="en-US" sz="8533" b="1" dirty="0">
                <a:solidFill>
                  <a:schemeClr val="tx1"/>
                </a:solidFill>
                <a:latin typeface="SteileFuturaBQ-BoldOblique"/>
              </a:rPr>
              <a:t>Bylaw 17.1.6.9.1 No Class Time Missed for Practice Activities</a:t>
            </a:r>
            <a:r>
              <a:rPr lang="en-US" sz="8533" dirty="0">
                <a:solidFill>
                  <a:schemeClr val="bg2">
                    <a:lumMod val="75000"/>
                  </a:schemeClr>
                </a:solidFill>
                <a:latin typeface="SteileFuturaBQ-BoldOblique"/>
              </a:rPr>
              <a:t>.  </a:t>
            </a:r>
            <a:r>
              <a:rPr lang="en-US" sz="8533" u="sng" dirty="0">
                <a:solidFill>
                  <a:schemeClr val="bg2">
                    <a:lumMod val="75000"/>
                  </a:schemeClr>
                </a:solidFill>
                <a:latin typeface="SteileFuturaBQ-BoldOblique"/>
              </a:rPr>
              <a:t>No class time shall be missed at any time for practice activities</a:t>
            </a:r>
            <a:r>
              <a:rPr lang="en-US" sz="8533" dirty="0">
                <a:solidFill>
                  <a:schemeClr val="bg2">
                    <a:lumMod val="75000"/>
                  </a:schemeClr>
                </a:solidFill>
                <a:latin typeface="SteileFuturaBQ-BoldOblique"/>
              </a:rPr>
              <a:t> except when a team is traveling to an away-from-home contest and the practice is in conjunction with the contest. </a:t>
            </a:r>
          </a:p>
          <a:p>
            <a:pPr>
              <a:lnSpc>
                <a:spcPct val="120000"/>
              </a:lnSpc>
              <a:spcBef>
                <a:spcPts val="0"/>
              </a:spcBef>
              <a:spcAft>
                <a:spcPts val="0"/>
              </a:spcAft>
            </a:pPr>
            <a:r>
              <a:rPr lang="en-US" sz="8533" dirty="0">
                <a:latin typeface="SteileFuturaBQ-BoldOblique"/>
              </a:rPr>
              <a:t>GLVC</a:t>
            </a:r>
          </a:p>
          <a:p>
            <a:pPr lvl="2">
              <a:lnSpc>
                <a:spcPct val="120000"/>
              </a:lnSpc>
              <a:spcBef>
                <a:spcPts val="0"/>
              </a:spcBef>
              <a:spcAft>
                <a:spcPts val="0"/>
              </a:spcAft>
            </a:pPr>
            <a:r>
              <a:rPr lang="en-US" sz="8533" u="sng" dirty="0">
                <a:solidFill>
                  <a:schemeClr val="bg2">
                    <a:lumMod val="75000"/>
                  </a:schemeClr>
                </a:solidFill>
                <a:latin typeface="SteileFuturaBQ-BoldOblique"/>
              </a:rPr>
              <a:t>Minimizing missed class time is the #1 priority when creating conference game schedules.</a:t>
            </a:r>
          </a:p>
          <a:p>
            <a:pPr>
              <a:lnSpc>
                <a:spcPct val="120000"/>
              </a:lnSpc>
              <a:spcBef>
                <a:spcPts val="0"/>
              </a:spcBef>
              <a:spcAft>
                <a:spcPts val="0"/>
              </a:spcAft>
            </a:pPr>
            <a:r>
              <a:rPr lang="en-US" sz="8533" dirty="0">
                <a:latin typeface="SteileFuturaBQ-BoldOblique"/>
              </a:rPr>
              <a:t>S&amp;T</a:t>
            </a:r>
          </a:p>
          <a:p>
            <a:pPr lvl="2">
              <a:lnSpc>
                <a:spcPct val="120000"/>
              </a:lnSpc>
              <a:spcBef>
                <a:spcPts val="0"/>
              </a:spcBef>
              <a:spcAft>
                <a:spcPts val="0"/>
              </a:spcAft>
            </a:pPr>
            <a:r>
              <a:rPr lang="en-US" sz="8533" dirty="0">
                <a:solidFill>
                  <a:schemeClr val="bg2">
                    <a:lumMod val="75000"/>
                  </a:schemeClr>
                </a:solidFill>
                <a:latin typeface="SteileFuturaBQ-BoldOblique"/>
                <a:ea typeface="Times New Roman" panose="02020603050405020304" pitchFamily="18" charset="0"/>
                <a:cs typeface="Calibri" panose="020F0502020204030204" pitchFamily="34" charset="0"/>
              </a:rPr>
              <a:t>Regular season contests should not be scheduled during final exam week and practices should not interfere with the preparation and taking of final exams.</a:t>
            </a:r>
            <a:endParaRPr lang="en-US" sz="8533" dirty="0">
              <a:solidFill>
                <a:schemeClr val="bg2">
                  <a:lumMod val="75000"/>
                </a:schemeClr>
              </a:solidFill>
              <a:latin typeface="SteileFuturaBQ-BoldOblique"/>
            </a:endParaRPr>
          </a:p>
          <a:p>
            <a:endParaRPr lang="en-US" dirty="0"/>
          </a:p>
        </p:txBody>
      </p:sp>
    </p:spTree>
    <p:extLst>
      <p:ext uri="{BB962C8B-B14F-4D97-AF65-F5344CB8AC3E}">
        <p14:creationId xmlns:p14="http://schemas.microsoft.com/office/powerpoint/2010/main" val="2537444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3"/>
          <p:cNvSpPr txBox="1">
            <a:spLocks noGrp="1"/>
          </p:cNvSpPr>
          <p:nvPr>
            <p:ph type="body" idx="1"/>
          </p:nvPr>
        </p:nvSpPr>
        <p:spPr>
          <a:xfrm>
            <a:off x="681050" y="3042948"/>
            <a:ext cx="10929600" cy="3274200"/>
          </a:xfrm>
          <a:prstGeom prst="rect">
            <a:avLst/>
          </a:prstGeom>
          <a:noFill/>
          <a:ln>
            <a:noFill/>
          </a:ln>
        </p:spPr>
        <p:txBody>
          <a:bodyPr spcFirstLastPara="1" wrap="square" lIns="91425" tIns="45700" rIns="91425" bIns="45700" anchor="t" anchorCtr="0">
            <a:noAutofit/>
          </a:bodyPr>
          <a:lstStyle/>
          <a:p>
            <a:pPr marL="342900" lvl="0" indent="-317500" algn="l" rtl="0">
              <a:lnSpc>
                <a:spcPct val="150000"/>
              </a:lnSpc>
              <a:spcBef>
                <a:spcPts val="400"/>
              </a:spcBef>
              <a:spcAft>
                <a:spcPts val="0"/>
              </a:spcAft>
              <a:buClr>
                <a:srgbClr val="003B49"/>
              </a:buClr>
              <a:buSzPts val="2000"/>
              <a:buFont typeface="Arial"/>
              <a:buChar char="•"/>
            </a:pPr>
            <a:r>
              <a:rPr lang="en" sz="2000">
                <a:solidFill>
                  <a:srgbClr val="003B49"/>
                </a:solidFill>
              </a:rPr>
              <a:t>We will be using Robert's Rules to guide our recording of minutes. </a:t>
            </a:r>
            <a:endParaRPr/>
          </a:p>
          <a:p>
            <a:pPr marL="342900" lvl="0" indent="-342900" algn="l" rtl="0">
              <a:lnSpc>
                <a:spcPct val="150000"/>
              </a:lnSpc>
              <a:spcBef>
                <a:spcPts val="0"/>
              </a:spcBef>
              <a:spcAft>
                <a:spcPts val="0"/>
              </a:spcAft>
              <a:buClr>
                <a:srgbClr val="003B49"/>
              </a:buClr>
              <a:buSzPts val="2000"/>
              <a:buFont typeface="Arial"/>
              <a:buChar char="•"/>
            </a:pPr>
            <a:r>
              <a:rPr lang="en" sz="2000">
                <a:solidFill>
                  <a:srgbClr val="003B49"/>
                </a:solidFill>
                <a:latin typeface="Arial"/>
                <a:ea typeface="Arial"/>
                <a:cs typeface="Arial"/>
                <a:sym typeface="Arial"/>
              </a:rPr>
              <a:t>Robert's Rules of Order say that meeting minutes are simply a summary of what happened at the meeting. </a:t>
            </a:r>
            <a:endParaRPr/>
          </a:p>
          <a:p>
            <a:pPr marL="342900" lvl="0" indent="-342900" algn="l" rtl="0">
              <a:lnSpc>
                <a:spcPct val="150000"/>
              </a:lnSpc>
              <a:spcBef>
                <a:spcPts val="400"/>
              </a:spcBef>
              <a:spcAft>
                <a:spcPts val="0"/>
              </a:spcAft>
              <a:buClr>
                <a:srgbClr val="003B49"/>
              </a:buClr>
              <a:buSzPts val="2000"/>
              <a:buFont typeface="Arial"/>
              <a:buChar char="•"/>
            </a:pPr>
            <a:r>
              <a:rPr lang="en" sz="2000">
                <a:solidFill>
                  <a:srgbClr val="003B49"/>
                </a:solidFill>
                <a:latin typeface="Arial"/>
                <a:ea typeface="Arial"/>
                <a:cs typeface="Arial"/>
                <a:sym typeface="Arial"/>
              </a:rPr>
              <a:t>They are not a play by play of everything that happened or what members said. </a:t>
            </a:r>
            <a:endParaRPr/>
          </a:p>
          <a:p>
            <a:pPr marL="342900" lvl="0" indent="-342900" algn="l" rtl="0">
              <a:lnSpc>
                <a:spcPct val="150000"/>
              </a:lnSpc>
              <a:spcBef>
                <a:spcPts val="400"/>
              </a:spcBef>
              <a:spcAft>
                <a:spcPts val="0"/>
              </a:spcAft>
              <a:buClr>
                <a:srgbClr val="003B49"/>
              </a:buClr>
              <a:buSzPts val="2000"/>
              <a:buFont typeface="Arial"/>
              <a:buChar char="•"/>
            </a:pPr>
            <a:r>
              <a:rPr lang="en" sz="2000">
                <a:solidFill>
                  <a:srgbClr val="003B49"/>
                </a:solidFill>
                <a:latin typeface="Arial"/>
                <a:ea typeface="Arial"/>
                <a:cs typeface="Arial"/>
                <a:sym typeface="Arial"/>
              </a:rPr>
              <a:t>If needed, Faculty Senators may request access to the audio recording of the meeting. Please email </a:t>
            </a:r>
            <a:r>
              <a:rPr lang="en" sz="2000" u="sng">
                <a:solidFill>
                  <a:srgbClr val="0070C0"/>
                </a:solidFill>
                <a:latin typeface="Arial"/>
                <a:ea typeface="Arial"/>
                <a:cs typeface="Arial"/>
                <a:sym typeface="Arial"/>
                <a:hlinkClick r:id="rId3">
                  <a:extLst>
                    <a:ext uri="{A12FA001-AC4F-418D-AE19-62706E023703}">
                      <ahyp:hlinkClr xmlns:ahyp="http://schemas.microsoft.com/office/drawing/2018/hyperlinkcolor" val="tx"/>
                    </a:ext>
                  </a:extLst>
                </a:hlinkClick>
              </a:rPr>
              <a:t>facsenate@mst.edu</a:t>
            </a:r>
            <a:r>
              <a:rPr lang="en" sz="2000">
                <a:solidFill>
                  <a:srgbClr val="0070C0"/>
                </a:solidFill>
                <a:latin typeface="Arial"/>
                <a:ea typeface="Arial"/>
                <a:cs typeface="Arial"/>
                <a:sym typeface="Arial"/>
              </a:rPr>
              <a:t> </a:t>
            </a:r>
            <a:r>
              <a:rPr lang="en" sz="2000">
                <a:solidFill>
                  <a:srgbClr val="003B49"/>
                </a:solidFill>
                <a:latin typeface="Arial"/>
                <a:ea typeface="Arial"/>
                <a:cs typeface="Arial"/>
                <a:sym typeface="Arial"/>
              </a:rPr>
              <a:t>with justification. </a:t>
            </a:r>
            <a:endParaRPr sz="2000">
              <a:solidFill>
                <a:srgbClr val="003B49"/>
              </a:solidFill>
              <a:latin typeface="Arial"/>
              <a:ea typeface="Arial"/>
              <a:cs typeface="Arial"/>
              <a:sym typeface="Arial"/>
            </a:endParaRPr>
          </a:p>
          <a:p>
            <a:pPr marL="6350" lvl="0" indent="-6350" algn="l" rtl="0">
              <a:lnSpc>
                <a:spcPct val="100000"/>
              </a:lnSpc>
              <a:spcBef>
                <a:spcPts val="400"/>
              </a:spcBef>
              <a:spcAft>
                <a:spcPts val="0"/>
              </a:spcAft>
              <a:buClr>
                <a:srgbClr val="509E2F"/>
              </a:buClr>
              <a:buSzPts val="2000"/>
              <a:buNone/>
            </a:pPr>
            <a:endParaRPr sz="2000">
              <a:solidFill>
                <a:srgbClr val="003B49"/>
              </a:solidFill>
              <a:latin typeface="Arial"/>
              <a:ea typeface="Arial"/>
              <a:cs typeface="Arial"/>
              <a:sym typeface="Arial"/>
            </a:endParaRPr>
          </a:p>
          <a:p>
            <a:pPr marL="6350" lvl="0" indent="-6350" algn="l" rtl="0">
              <a:lnSpc>
                <a:spcPct val="100000"/>
              </a:lnSpc>
              <a:spcBef>
                <a:spcPts val="720"/>
              </a:spcBef>
              <a:spcAft>
                <a:spcPts val="0"/>
              </a:spcAft>
              <a:buClr>
                <a:srgbClr val="509E2F"/>
              </a:buClr>
              <a:buSzPts val="3600"/>
              <a:buNone/>
            </a:pPr>
            <a:endParaRPr sz="3600">
              <a:solidFill>
                <a:srgbClr val="003B49"/>
              </a:solidFill>
              <a:latin typeface="Arial"/>
              <a:ea typeface="Arial"/>
              <a:cs typeface="Arial"/>
              <a:sym typeface="Arial"/>
            </a:endParaRPr>
          </a:p>
          <a:p>
            <a:pPr marL="6350" lvl="0" indent="-6350" algn="l" rtl="0">
              <a:lnSpc>
                <a:spcPct val="100000"/>
              </a:lnSpc>
              <a:spcBef>
                <a:spcPts val="720"/>
              </a:spcBef>
              <a:spcAft>
                <a:spcPts val="0"/>
              </a:spcAft>
              <a:buClr>
                <a:srgbClr val="509E2F"/>
              </a:buClr>
              <a:buSzPts val="3600"/>
              <a:buNone/>
            </a:pPr>
            <a:endParaRPr sz="3600">
              <a:solidFill>
                <a:srgbClr val="003B49"/>
              </a:solidFill>
              <a:latin typeface="Arial"/>
              <a:ea typeface="Arial"/>
              <a:cs typeface="Arial"/>
              <a:sym typeface="Arial"/>
            </a:endParaRPr>
          </a:p>
          <a:p>
            <a:pPr marL="6350" lvl="0" indent="-6350" algn="l" rtl="0">
              <a:lnSpc>
                <a:spcPct val="100000"/>
              </a:lnSpc>
              <a:spcBef>
                <a:spcPts val="720"/>
              </a:spcBef>
              <a:spcAft>
                <a:spcPts val="0"/>
              </a:spcAft>
              <a:buClr>
                <a:srgbClr val="509E2F"/>
              </a:buClr>
              <a:buSzPts val="3600"/>
              <a:buNone/>
            </a:pPr>
            <a:endParaRPr sz="3600">
              <a:solidFill>
                <a:srgbClr val="003B49"/>
              </a:solidFill>
              <a:latin typeface="Arial"/>
              <a:ea typeface="Arial"/>
              <a:cs typeface="Arial"/>
              <a:sym typeface="Arial"/>
            </a:endParaRPr>
          </a:p>
        </p:txBody>
      </p:sp>
      <p:sp>
        <p:nvSpPr>
          <p:cNvPr id="118" name="Google Shape;118;p3"/>
          <p:cNvSpPr txBox="1">
            <a:spLocks noGrp="1"/>
          </p:cNvSpPr>
          <p:nvPr>
            <p:ph type="body" idx="2"/>
          </p:nvPr>
        </p:nvSpPr>
        <p:spPr>
          <a:xfrm>
            <a:off x="681053" y="1790003"/>
            <a:ext cx="10912883" cy="99199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509E2F"/>
              </a:buClr>
              <a:buSzPts val="3600"/>
              <a:buNone/>
            </a:pPr>
            <a:r>
              <a:rPr lang="en" sz="3600"/>
              <a:t>Meeting Minutes</a:t>
            </a:r>
            <a:endParaRPr sz="3600">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E7D1C-C303-DBDF-9002-664BF25B4B78}"/>
              </a:ext>
            </a:extLst>
          </p:cNvPr>
          <p:cNvSpPr>
            <a:spLocks noGrp="1"/>
          </p:cNvSpPr>
          <p:nvPr>
            <p:ph type="title"/>
          </p:nvPr>
        </p:nvSpPr>
        <p:spPr/>
        <p:txBody>
          <a:bodyPr>
            <a:normAutofit fontScale="90000"/>
          </a:bodyPr>
          <a:lstStyle/>
          <a:p>
            <a:pPr algn="ctr"/>
            <a:r>
              <a:rPr lang="en-US" dirty="0"/>
              <a:t>Finding other solutions when missed class time is unavoidable</a:t>
            </a:r>
          </a:p>
        </p:txBody>
      </p:sp>
      <p:sp>
        <p:nvSpPr>
          <p:cNvPr id="3" name="Content Placeholder 2">
            <a:extLst>
              <a:ext uri="{FF2B5EF4-FFF2-40B4-BE49-F238E27FC236}">
                <a16:creationId xmlns:a16="http://schemas.microsoft.com/office/drawing/2014/main" id="{DC5373C2-4919-49DE-81BD-45CD3D8E11D4}"/>
              </a:ext>
            </a:extLst>
          </p:cNvPr>
          <p:cNvSpPr>
            <a:spLocks noGrp="1"/>
          </p:cNvSpPr>
          <p:nvPr>
            <p:ph idx="1"/>
          </p:nvPr>
        </p:nvSpPr>
        <p:spPr>
          <a:xfrm>
            <a:off x="562555" y="1776573"/>
            <a:ext cx="10515600" cy="4864727"/>
          </a:xfrm>
        </p:spPr>
        <p:txBody>
          <a:bodyPr>
            <a:normAutofit lnSpcReduction="10000"/>
          </a:bodyPr>
          <a:lstStyle/>
          <a:p>
            <a:pPr indent="-446606">
              <a:buNone/>
            </a:pPr>
            <a:r>
              <a:rPr lang="en-US" dirty="0"/>
              <a:t>Student-athletes do not want to miss class</a:t>
            </a:r>
          </a:p>
          <a:p>
            <a:pPr marL="1223403" lvl="2" indent="-457189"/>
            <a:r>
              <a:rPr lang="en-US" dirty="0"/>
              <a:t>Opportunities to attend a different section that day?</a:t>
            </a:r>
          </a:p>
          <a:p>
            <a:pPr marL="1223403" lvl="2" indent="-457189"/>
            <a:r>
              <a:rPr lang="en-US" dirty="0"/>
              <a:t>Option to Zoom?</a:t>
            </a:r>
          </a:p>
          <a:p>
            <a:pPr marL="1223403" lvl="2" indent="-457189"/>
            <a:r>
              <a:rPr lang="en-US" dirty="0"/>
              <a:t>Test prior to leaving?</a:t>
            </a:r>
          </a:p>
          <a:p>
            <a:pPr indent="-446606">
              <a:buNone/>
            </a:pPr>
            <a:r>
              <a:rPr lang="en-US" dirty="0"/>
              <a:t>Advising and enrolling in classes</a:t>
            </a:r>
          </a:p>
          <a:p>
            <a:pPr marL="1223403" lvl="2" indent="-457189"/>
            <a:r>
              <a:rPr lang="en-US" dirty="0"/>
              <a:t>What time is practice scheduled next semester?</a:t>
            </a:r>
          </a:p>
          <a:p>
            <a:pPr marL="1223403" lvl="2" indent="-457189"/>
            <a:r>
              <a:rPr lang="en-US" dirty="0"/>
              <a:t>What days are games most often played?</a:t>
            </a:r>
          </a:p>
          <a:p>
            <a:pPr marL="1223403" lvl="2" indent="-457189"/>
            <a:r>
              <a:rPr lang="en-US" dirty="0"/>
              <a:t>Is the sport season in fall or spring?</a:t>
            </a:r>
          </a:p>
          <a:p>
            <a:r>
              <a:rPr lang="en-US" dirty="0"/>
              <a:t>	</a:t>
            </a:r>
          </a:p>
        </p:txBody>
      </p:sp>
    </p:spTree>
    <p:extLst>
      <p:ext uri="{BB962C8B-B14F-4D97-AF65-F5344CB8AC3E}">
        <p14:creationId xmlns:p14="http://schemas.microsoft.com/office/powerpoint/2010/main" val="8615710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B52B4-E2E8-9DAC-2E61-8F66848732A3}"/>
              </a:ext>
            </a:extLst>
          </p:cNvPr>
          <p:cNvSpPr>
            <a:spLocks noGrp="1"/>
          </p:cNvSpPr>
          <p:nvPr>
            <p:ph type="title"/>
          </p:nvPr>
        </p:nvSpPr>
        <p:spPr/>
        <p:txBody>
          <a:bodyPr>
            <a:normAutofit fontScale="90000"/>
          </a:bodyPr>
          <a:lstStyle/>
          <a:p>
            <a:pPr algn="ctr"/>
            <a:r>
              <a:rPr lang="en-US" dirty="0"/>
              <a:t>Finding solutions when missed class time is unavoidable</a:t>
            </a:r>
          </a:p>
        </p:txBody>
      </p:sp>
      <p:sp>
        <p:nvSpPr>
          <p:cNvPr id="3" name="Content Placeholder 2">
            <a:extLst>
              <a:ext uri="{FF2B5EF4-FFF2-40B4-BE49-F238E27FC236}">
                <a16:creationId xmlns:a16="http://schemas.microsoft.com/office/drawing/2014/main" id="{9DB17650-3562-B823-5A05-E7CF421287F6}"/>
              </a:ext>
            </a:extLst>
          </p:cNvPr>
          <p:cNvSpPr>
            <a:spLocks noGrp="1"/>
          </p:cNvSpPr>
          <p:nvPr>
            <p:ph idx="1"/>
          </p:nvPr>
        </p:nvSpPr>
        <p:spPr>
          <a:xfrm>
            <a:off x="853440" y="1723563"/>
            <a:ext cx="10515600" cy="4520861"/>
          </a:xfrm>
        </p:spPr>
        <p:txBody>
          <a:bodyPr>
            <a:normAutofit fontScale="92500" lnSpcReduction="10000"/>
          </a:bodyPr>
          <a:lstStyle/>
          <a:p>
            <a:r>
              <a:rPr lang="en-US" dirty="0"/>
              <a:t>Busses are expected to have Wi-Fi/internet</a:t>
            </a:r>
          </a:p>
          <a:p>
            <a:pPr lvl="2"/>
            <a:r>
              <a:rPr lang="en-US" dirty="0"/>
              <a:t>Not all teams travel by bus; and</a:t>
            </a:r>
          </a:p>
          <a:p>
            <a:pPr lvl="2"/>
            <a:r>
              <a:rPr lang="en-US" dirty="0"/>
              <a:t>Strength of Wi-Fi signal</a:t>
            </a:r>
          </a:p>
          <a:p>
            <a:r>
              <a:rPr lang="en-US" dirty="0"/>
              <a:t>Student-athletes may be able to Zoom into the classroom on the bus or by mobile</a:t>
            </a:r>
          </a:p>
          <a:p>
            <a:r>
              <a:rPr lang="en-US" dirty="0"/>
              <a:t>Reach out to a coach – student first philosophy </a:t>
            </a:r>
          </a:p>
          <a:p>
            <a:pPr lvl="2"/>
            <a:r>
              <a:rPr lang="en-US" dirty="0"/>
              <a:t>Study halls at the hotel</a:t>
            </a:r>
          </a:p>
          <a:p>
            <a:pPr lvl="2"/>
            <a:r>
              <a:rPr lang="en-US" dirty="0"/>
              <a:t>Proctor an exam on the road</a:t>
            </a:r>
          </a:p>
          <a:p>
            <a:pPr lvl="2"/>
            <a:r>
              <a:rPr lang="en-US" dirty="0"/>
              <a:t>Willing to make special accommodations when possible</a:t>
            </a:r>
          </a:p>
          <a:p>
            <a:pPr lvl="2"/>
            <a:endParaRPr lang="en-US" dirty="0"/>
          </a:p>
          <a:p>
            <a:endParaRPr lang="en-US" dirty="0"/>
          </a:p>
          <a:p>
            <a:endParaRPr lang="en-US" dirty="0"/>
          </a:p>
        </p:txBody>
      </p:sp>
    </p:spTree>
    <p:extLst>
      <p:ext uri="{BB962C8B-B14F-4D97-AF65-F5344CB8AC3E}">
        <p14:creationId xmlns:p14="http://schemas.microsoft.com/office/powerpoint/2010/main" val="12544137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E8343-AB76-2319-F0FD-298AD2D54298}"/>
              </a:ext>
            </a:extLst>
          </p:cNvPr>
          <p:cNvSpPr>
            <a:spLocks noGrp="1"/>
          </p:cNvSpPr>
          <p:nvPr>
            <p:ph type="title"/>
          </p:nvPr>
        </p:nvSpPr>
        <p:spPr/>
        <p:txBody>
          <a:bodyPr/>
          <a:lstStyle/>
          <a:p>
            <a:pPr algn="ctr"/>
            <a:r>
              <a:rPr lang="en-US" dirty="0"/>
              <a:t>Contact information</a:t>
            </a:r>
          </a:p>
        </p:txBody>
      </p:sp>
      <p:sp>
        <p:nvSpPr>
          <p:cNvPr id="5" name="Content Placeholder 2">
            <a:extLst>
              <a:ext uri="{FF2B5EF4-FFF2-40B4-BE49-F238E27FC236}">
                <a16:creationId xmlns:a16="http://schemas.microsoft.com/office/drawing/2014/main" id="{D43339CC-AA60-A4AC-9B8D-789076249CCD}"/>
              </a:ext>
            </a:extLst>
          </p:cNvPr>
          <p:cNvSpPr txBox="1">
            <a:spLocks/>
          </p:cNvSpPr>
          <p:nvPr/>
        </p:nvSpPr>
        <p:spPr>
          <a:xfrm>
            <a:off x="1249241" y="1765971"/>
            <a:ext cx="4717111" cy="2167275"/>
          </a:xfrm>
          <a:prstGeom prst="rect">
            <a:avLst/>
          </a:prstGeom>
        </p:spPr>
        <p:txBody>
          <a:bodyPr vert="horz" lIns="121920" tIns="60960" rIns="121920" bIns="60960" rtlCol="0">
            <a:normAutofit/>
          </a:bodyPr>
          <a:lstStyle>
            <a:lvl1pPr marL="0" indent="0" algn="l" defTabSz="685800" rtl="0" eaLnBrk="1" latinLnBrk="0" hangingPunct="1">
              <a:lnSpc>
                <a:spcPct val="90000"/>
              </a:lnSpc>
              <a:spcBef>
                <a:spcPts val="1800"/>
              </a:spcBef>
              <a:spcAft>
                <a:spcPts val="600"/>
              </a:spcAft>
              <a:buFont typeface="System Font Regular"/>
              <a:buChar char="​"/>
              <a:defRPr sz="2400" b="0" i="0" kern="1200">
                <a:solidFill>
                  <a:schemeClr val="tx1"/>
                </a:solidFill>
                <a:latin typeface="SteileFuturaBQ" pitchFamily="2" charset="0"/>
                <a:ea typeface="+mn-ea"/>
                <a:cs typeface="+mn-cs"/>
              </a:defRPr>
            </a:lvl1pPr>
            <a:lvl2pPr marL="342900" indent="-334963" algn="l" defTabSz="685800" rtl="0" eaLnBrk="1" latinLnBrk="0" hangingPunct="1">
              <a:lnSpc>
                <a:spcPct val="90000"/>
              </a:lnSpc>
              <a:spcBef>
                <a:spcPts val="375"/>
              </a:spcBef>
              <a:spcAft>
                <a:spcPts val="375"/>
              </a:spcAft>
              <a:buClr>
                <a:schemeClr val="accent1"/>
              </a:buClr>
              <a:buSzPct val="100000"/>
              <a:buFont typeface="Hiragino Sans W3" panose="020B0300000000000000" pitchFamily="34" charset="-128"/>
              <a:buChar char="▷"/>
              <a:tabLst/>
              <a:defRPr sz="2000" b="0" i="0" kern="1200" spc="50" baseline="0">
                <a:solidFill>
                  <a:schemeClr val="bg2">
                    <a:lumMod val="75000"/>
                  </a:schemeClr>
                </a:solidFill>
                <a:latin typeface="SteileFuturaBQ" pitchFamily="2" charset="0"/>
                <a:ea typeface="+mn-ea"/>
                <a:cs typeface="+mn-cs"/>
              </a:defRPr>
            </a:lvl2pPr>
            <a:lvl3pPr marL="574675" indent="-255588" algn="l" defTabSz="685800" rtl="0" eaLnBrk="1" latinLnBrk="0" hangingPunct="1">
              <a:lnSpc>
                <a:spcPct val="90000"/>
              </a:lnSpc>
              <a:spcBef>
                <a:spcPts val="375"/>
              </a:spcBef>
              <a:spcAft>
                <a:spcPts val="375"/>
              </a:spcAft>
              <a:buClr>
                <a:schemeClr val="bg2"/>
              </a:buClr>
              <a:buSzPct val="50000"/>
              <a:buFont typeface="Lucida Grande" panose="020B0600040502020204" pitchFamily="34" charset="0"/>
              <a:buChar char="▶"/>
              <a:tabLst/>
              <a:defRPr sz="1800" b="0" i="0" kern="1200" spc="50" baseline="0">
                <a:solidFill>
                  <a:schemeClr val="accent5"/>
                </a:solidFill>
                <a:latin typeface="SteileFuturaBQ" pitchFamily="2" charset="0"/>
                <a:ea typeface="+mn-ea"/>
                <a:cs typeface="+mn-cs"/>
              </a:defRPr>
            </a:lvl3pPr>
            <a:lvl4pPr marL="749300" indent="-177800" algn="l" defTabSz="685800" rtl="0" eaLnBrk="1" latinLnBrk="0" hangingPunct="1">
              <a:lnSpc>
                <a:spcPct val="90000"/>
              </a:lnSpc>
              <a:spcBef>
                <a:spcPts val="375"/>
              </a:spcBef>
              <a:spcAft>
                <a:spcPts val="300"/>
              </a:spcAft>
              <a:buClr>
                <a:schemeClr val="accent1"/>
              </a:buClr>
              <a:buSzPct val="85000"/>
              <a:buFont typeface="Lucida Grande" panose="020B0600040502020204" pitchFamily="34" charset="0"/>
              <a:buChar char="▪"/>
              <a:tabLst/>
              <a:defRPr sz="1600" b="1" i="0" kern="1200" spc="50" baseline="0">
                <a:solidFill>
                  <a:schemeClr val="tx1"/>
                </a:solidFill>
                <a:latin typeface="SteileFuturaBQ" pitchFamily="2" charset="0"/>
                <a:ea typeface="+mn-ea"/>
                <a:cs typeface="+mn-cs"/>
              </a:defRPr>
            </a:lvl4pPr>
            <a:lvl5pPr marL="0" indent="0" algn="l" defTabSz="685800" rtl="0" eaLnBrk="1" latinLnBrk="0" hangingPunct="1">
              <a:lnSpc>
                <a:spcPct val="90000"/>
              </a:lnSpc>
              <a:spcBef>
                <a:spcPts val="1200"/>
              </a:spcBef>
              <a:spcAft>
                <a:spcPts val="1200"/>
              </a:spcAft>
              <a:buFont typeface="System Font Regular"/>
              <a:buChar char="​"/>
              <a:defRPr sz="2800" b="1" i="1" kern="1200">
                <a:solidFill>
                  <a:schemeClr val="bg2"/>
                </a:solidFill>
                <a:latin typeface="SteileFuturaBQ-BoldOblique" pitchFamily="2" charset="0"/>
                <a:ea typeface="+mn-ea"/>
                <a:cs typeface="+mn-cs"/>
              </a:defRPr>
            </a:lvl5pPr>
            <a:lvl6pPr marL="0" indent="0" algn="l" defTabSz="685800" rtl="0" eaLnBrk="1" latinLnBrk="0" hangingPunct="1">
              <a:lnSpc>
                <a:spcPct val="90000"/>
              </a:lnSpc>
              <a:spcBef>
                <a:spcPts val="375"/>
              </a:spcBef>
              <a:buFont typeface="System Font Regular"/>
              <a:buChar char="​"/>
              <a:defRPr sz="2400" b="0" i="0" kern="1200">
                <a:solidFill>
                  <a:schemeClr val="tx1"/>
                </a:solidFill>
                <a:latin typeface="Orgon Slab Light" panose="02000503000000020004" pitchFamily="2" charset="77"/>
                <a:ea typeface="+mn-ea"/>
                <a:cs typeface="+mn-cs"/>
              </a:defRPr>
            </a:lvl6pPr>
            <a:lvl7pPr marL="347472" indent="-347472" algn="l" defTabSz="685800" rtl="0" eaLnBrk="1" latinLnBrk="0" hangingPunct="0">
              <a:lnSpc>
                <a:spcPct val="110000"/>
              </a:lnSpc>
              <a:spcBef>
                <a:spcPts val="375"/>
              </a:spcBef>
              <a:spcAft>
                <a:spcPts val="600"/>
              </a:spcAft>
              <a:buClr>
                <a:schemeClr val="accent3"/>
              </a:buClr>
              <a:buSzPct val="80000"/>
              <a:buFont typeface="Hiragino Sans W3" panose="020B0300000000000000" pitchFamily="34" charset="-128"/>
              <a:buChar char="◉"/>
              <a:defRPr sz="1800" b="0" i="0" kern="1200">
                <a:solidFill>
                  <a:schemeClr val="accent1"/>
                </a:solidFill>
                <a:latin typeface="Orgon Slab Light" panose="02000503000000020004" pitchFamily="2" charset="77"/>
                <a:ea typeface="+mn-ea"/>
                <a:cs typeface="+mn-cs"/>
              </a:defRPr>
            </a:lvl7pPr>
            <a:lvl8pPr marL="347472" indent="-347472" algn="l" defTabSz="685800" rtl="0" eaLnBrk="1" latinLnBrk="0" hangingPunct="1">
              <a:lnSpc>
                <a:spcPct val="90000"/>
              </a:lnSpc>
              <a:spcBef>
                <a:spcPts val="375"/>
              </a:spcBef>
              <a:buClr>
                <a:schemeClr val="bg2"/>
              </a:buClr>
              <a:buFont typeface="+mj-lt"/>
              <a:buAutoNum type="arabicPeriod"/>
              <a:defRPr sz="1800" b="0" i="0" kern="1200">
                <a:solidFill>
                  <a:schemeClr val="tx1"/>
                </a:solidFill>
                <a:latin typeface="Orgon Slab Medium" panose="02000503000000020004" pitchFamily="2" charset="77"/>
                <a:ea typeface="+mn-ea"/>
                <a:cs typeface="+mn-cs"/>
              </a:defRPr>
            </a:lvl8pPr>
            <a:lvl9pPr marL="0" indent="0" algn="l" defTabSz="685800" rtl="0" eaLnBrk="1" latinLnBrk="0" hangingPunct="1">
              <a:lnSpc>
                <a:spcPct val="90000"/>
              </a:lnSpc>
              <a:spcBef>
                <a:spcPts val="375"/>
              </a:spcBef>
              <a:buFont typeface="System Font Regular"/>
              <a:buChar char="​"/>
              <a:defRPr sz="1400" b="0" i="0" kern="1200">
                <a:solidFill>
                  <a:schemeClr val="tx1"/>
                </a:solidFill>
                <a:latin typeface="Orgon Slab Light" panose="02000503000000020004" pitchFamily="2" charset="77"/>
                <a:ea typeface="+mn-ea"/>
                <a:cs typeface="+mn-cs"/>
              </a:defRPr>
            </a:lvl9pPr>
          </a:lstStyle>
          <a:p>
            <a:pPr defTabSz="914377">
              <a:spcBef>
                <a:spcPts val="0"/>
              </a:spcBef>
              <a:spcAft>
                <a:spcPts val="0"/>
              </a:spcAft>
              <a:buClrTx/>
            </a:pPr>
            <a:r>
              <a:rPr lang="en-US" sz="3200" b="1" dirty="0">
                <a:solidFill>
                  <a:srgbClr val="000000"/>
                </a:solidFill>
              </a:rPr>
              <a:t>Dr. </a:t>
            </a:r>
            <a:r>
              <a:rPr lang="en-US" sz="2933" b="1" dirty="0">
                <a:solidFill>
                  <a:srgbClr val="000000"/>
                </a:solidFill>
              </a:rPr>
              <a:t>Dave</a:t>
            </a:r>
            <a:r>
              <a:rPr lang="en-US" sz="3200" b="1" dirty="0">
                <a:solidFill>
                  <a:srgbClr val="000000"/>
                </a:solidFill>
              </a:rPr>
              <a:t> Westenberg</a:t>
            </a:r>
          </a:p>
          <a:p>
            <a:pPr defTabSz="914377">
              <a:spcBef>
                <a:spcPts val="0"/>
              </a:spcBef>
              <a:spcAft>
                <a:spcPts val="0"/>
              </a:spcAft>
              <a:buClrTx/>
            </a:pPr>
            <a:r>
              <a:rPr lang="en-US" sz="2667" dirty="0">
                <a:solidFill>
                  <a:srgbClr val="000000"/>
                </a:solidFill>
              </a:rPr>
              <a:t>Faculty Athletic Representative</a:t>
            </a:r>
          </a:p>
          <a:p>
            <a:pPr defTabSz="914377">
              <a:spcBef>
                <a:spcPts val="0"/>
              </a:spcBef>
              <a:spcAft>
                <a:spcPts val="0"/>
              </a:spcAft>
              <a:buClrTx/>
            </a:pPr>
            <a:r>
              <a:rPr lang="en-US" sz="2667" dirty="0">
                <a:solidFill>
                  <a:srgbClr val="000000"/>
                </a:solidFill>
              </a:rPr>
              <a:t>202 </a:t>
            </a:r>
            <a:r>
              <a:rPr lang="en-US" sz="2667" dirty="0" err="1">
                <a:solidFill>
                  <a:srgbClr val="000000"/>
                </a:solidFill>
              </a:rPr>
              <a:t>Schrenk</a:t>
            </a:r>
            <a:r>
              <a:rPr lang="en-US" sz="2667" dirty="0">
                <a:solidFill>
                  <a:srgbClr val="000000"/>
                </a:solidFill>
              </a:rPr>
              <a:t> Hall</a:t>
            </a:r>
          </a:p>
          <a:p>
            <a:pPr defTabSz="914377">
              <a:spcBef>
                <a:spcPts val="0"/>
              </a:spcBef>
              <a:spcAft>
                <a:spcPts val="0"/>
              </a:spcAft>
              <a:buClrTx/>
            </a:pPr>
            <a:r>
              <a:rPr lang="en-US" sz="2667" dirty="0">
                <a:solidFill>
                  <a:srgbClr val="000000"/>
                </a:solidFill>
                <a:hlinkClick r:id="rId2">
                  <a:extLst>
                    <a:ext uri="{A12FA001-AC4F-418D-AE19-62706E023703}">
                      <ahyp:hlinkClr xmlns:ahyp="http://schemas.microsoft.com/office/drawing/2018/hyperlinkcolor" val="tx"/>
                    </a:ext>
                  </a:extLst>
                </a:hlinkClick>
              </a:rPr>
              <a:t>djwesten@mst.edu</a:t>
            </a:r>
            <a:endParaRPr lang="en-US" sz="2667" dirty="0">
              <a:solidFill>
                <a:srgbClr val="000000"/>
              </a:solidFill>
            </a:endParaRPr>
          </a:p>
          <a:p>
            <a:pPr defTabSz="914377">
              <a:spcBef>
                <a:spcPts val="0"/>
              </a:spcBef>
              <a:spcAft>
                <a:spcPts val="0"/>
              </a:spcAft>
              <a:buClrTx/>
            </a:pPr>
            <a:r>
              <a:rPr lang="en-US" sz="2667" dirty="0">
                <a:solidFill>
                  <a:srgbClr val="000000"/>
                </a:solidFill>
              </a:rPr>
              <a:t>573-341-4798</a:t>
            </a:r>
          </a:p>
          <a:p>
            <a:pPr defTabSz="914377">
              <a:spcBef>
                <a:spcPts val="2400"/>
              </a:spcBef>
              <a:spcAft>
                <a:spcPts val="800"/>
              </a:spcAft>
              <a:buClrTx/>
            </a:pPr>
            <a:endParaRPr lang="en-US" sz="3200" dirty="0">
              <a:solidFill>
                <a:srgbClr val="000000"/>
              </a:solidFill>
            </a:endParaRPr>
          </a:p>
          <a:p>
            <a:pPr defTabSz="914377">
              <a:spcBef>
                <a:spcPts val="2400"/>
              </a:spcBef>
              <a:spcAft>
                <a:spcPts val="800"/>
              </a:spcAft>
              <a:buClrTx/>
            </a:pPr>
            <a:endParaRPr lang="en-US" sz="3200" dirty="0">
              <a:solidFill>
                <a:srgbClr val="000000"/>
              </a:solidFill>
            </a:endParaRPr>
          </a:p>
        </p:txBody>
      </p:sp>
      <p:sp>
        <p:nvSpPr>
          <p:cNvPr id="3" name="Content Placeholder 2">
            <a:extLst>
              <a:ext uri="{FF2B5EF4-FFF2-40B4-BE49-F238E27FC236}">
                <a16:creationId xmlns:a16="http://schemas.microsoft.com/office/drawing/2014/main" id="{6154C518-2769-20F8-9B4B-4B29CD473588}"/>
              </a:ext>
            </a:extLst>
          </p:cNvPr>
          <p:cNvSpPr txBox="1">
            <a:spLocks/>
          </p:cNvSpPr>
          <p:nvPr/>
        </p:nvSpPr>
        <p:spPr>
          <a:xfrm>
            <a:off x="6621450" y="1753941"/>
            <a:ext cx="4717111" cy="2167275"/>
          </a:xfrm>
          <a:prstGeom prst="rect">
            <a:avLst/>
          </a:prstGeom>
        </p:spPr>
        <p:txBody>
          <a:bodyPr vert="horz" lIns="121920" tIns="60960" rIns="121920" bIns="60960" rtlCol="0">
            <a:normAutofit/>
          </a:bodyPr>
          <a:lstStyle>
            <a:lvl1pPr marL="0" indent="0" algn="l" defTabSz="685800" rtl="0" eaLnBrk="1" latinLnBrk="0" hangingPunct="1">
              <a:lnSpc>
                <a:spcPct val="90000"/>
              </a:lnSpc>
              <a:spcBef>
                <a:spcPts val="1800"/>
              </a:spcBef>
              <a:spcAft>
                <a:spcPts val="600"/>
              </a:spcAft>
              <a:buFont typeface="System Font Regular"/>
              <a:buChar char="​"/>
              <a:defRPr sz="2400" b="0" i="0" kern="1200">
                <a:solidFill>
                  <a:schemeClr val="tx1"/>
                </a:solidFill>
                <a:latin typeface="SteileFuturaBQ" pitchFamily="2" charset="0"/>
                <a:ea typeface="+mn-ea"/>
                <a:cs typeface="+mn-cs"/>
              </a:defRPr>
            </a:lvl1pPr>
            <a:lvl2pPr marL="342900" indent="-334963" algn="l" defTabSz="685800" rtl="0" eaLnBrk="1" latinLnBrk="0" hangingPunct="1">
              <a:lnSpc>
                <a:spcPct val="90000"/>
              </a:lnSpc>
              <a:spcBef>
                <a:spcPts val="375"/>
              </a:spcBef>
              <a:spcAft>
                <a:spcPts val="375"/>
              </a:spcAft>
              <a:buClr>
                <a:schemeClr val="accent1"/>
              </a:buClr>
              <a:buSzPct val="100000"/>
              <a:buFont typeface="Hiragino Sans W3" panose="020B0300000000000000" pitchFamily="34" charset="-128"/>
              <a:buChar char="▷"/>
              <a:tabLst/>
              <a:defRPr sz="2000" b="0" i="0" kern="1200" spc="50" baseline="0">
                <a:solidFill>
                  <a:schemeClr val="bg2">
                    <a:lumMod val="75000"/>
                  </a:schemeClr>
                </a:solidFill>
                <a:latin typeface="SteileFuturaBQ" pitchFamily="2" charset="0"/>
                <a:ea typeface="+mn-ea"/>
                <a:cs typeface="+mn-cs"/>
              </a:defRPr>
            </a:lvl2pPr>
            <a:lvl3pPr marL="574675" indent="-255588" algn="l" defTabSz="685800" rtl="0" eaLnBrk="1" latinLnBrk="0" hangingPunct="1">
              <a:lnSpc>
                <a:spcPct val="90000"/>
              </a:lnSpc>
              <a:spcBef>
                <a:spcPts val="375"/>
              </a:spcBef>
              <a:spcAft>
                <a:spcPts val="375"/>
              </a:spcAft>
              <a:buClr>
                <a:schemeClr val="bg2"/>
              </a:buClr>
              <a:buSzPct val="50000"/>
              <a:buFont typeface="Lucida Grande" panose="020B0600040502020204" pitchFamily="34" charset="0"/>
              <a:buChar char="▶"/>
              <a:tabLst/>
              <a:defRPr sz="1800" b="0" i="0" kern="1200" spc="50" baseline="0">
                <a:solidFill>
                  <a:schemeClr val="accent5"/>
                </a:solidFill>
                <a:latin typeface="SteileFuturaBQ" pitchFamily="2" charset="0"/>
                <a:ea typeface="+mn-ea"/>
                <a:cs typeface="+mn-cs"/>
              </a:defRPr>
            </a:lvl3pPr>
            <a:lvl4pPr marL="749300" indent="-177800" algn="l" defTabSz="685800" rtl="0" eaLnBrk="1" latinLnBrk="0" hangingPunct="1">
              <a:lnSpc>
                <a:spcPct val="90000"/>
              </a:lnSpc>
              <a:spcBef>
                <a:spcPts val="375"/>
              </a:spcBef>
              <a:spcAft>
                <a:spcPts val="300"/>
              </a:spcAft>
              <a:buClr>
                <a:schemeClr val="accent1"/>
              </a:buClr>
              <a:buSzPct val="85000"/>
              <a:buFont typeface="Lucida Grande" panose="020B0600040502020204" pitchFamily="34" charset="0"/>
              <a:buChar char="▪"/>
              <a:tabLst/>
              <a:defRPr sz="1600" b="1" i="0" kern="1200" spc="50" baseline="0">
                <a:solidFill>
                  <a:schemeClr val="tx1"/>
                </a:solidFill>
                <a:latin typeface="SteileFuturaBQ" pitchFamily="2" charset="0"/>
                <a:ea typeface="+mn-ea"/>
                <a:cs typeface="+mn-cs"/>
              </a:defRPr>
            </a:lvl4pPr>
            <a:lvl5pPr marL="0" indent="0" algn="l" defTabSz="685800" rtl="0" eaLnBrk="1" latinLnBrk="0" hangingPunct="1">
              <a:lnSpc>
                <a:spcPct val="90000"/>
              </a:lnSpc>
              <a:spcBef>
                <a:spcPts val="1200"/>
              </a:spcBef>
              <a:spcAft>
                <a:spcPts val="1200"/>
              </a:spcAft>
              <a:buFont typeface="System Font Regular"/>
              <a:buChar char="​"/>
              <a:defRPr sz="2800" b="1" i="1" kern="1200">
                <a:solidFill>
                  <a:schemeClr val="bg2"/>
                </a:solidFill>
                <a:latin typeface="SteileFuturaBQ-BoldOblique" pitchFamily="2" charset="0"/>
                <a:ea typeface="+mn-ea"/>
                <a:cs typeface="+mn-cs"/>
              </a:defRPr>
            </a:lvl5pPr>
            <a:lvl6pPr marL="0" indent="0" algn="l" defTabSz="685800" rtl="0" eaLnBrk="1" latinLnBrk="0" hangingPunct="1">
              <a:lnSpc>
                <a:spcPct val="90000"/>
              </a:lnSpc>
              <a:spcBef>
                <a:spcPts val="375"/>
              </a:spcBef>
              <a:buFont typeface="System Font Regular"/>
              <a:buChar char="​"/>
              <a:defRPr sz="2400" b="0" i="0" kern="1200">
                <a:solidFill>
                  <a:schemeClr val="tx1"/>
                </a:solidFill>
                <a:latin typeface="Orgon Slab Light" panose="02000503000000020004" pitchFamily="2" charset="77"/>
                <a:ea typeface="+mn-ea"/>
                <a:cs typeface="+mn-cs"/>
              </a:defRPr>
            </a:lvl6pPr>
            <a:lvl7pPr marL="347472" indent="-347472" algn="l" defTabSz="685800" rtl="0" eaLnBrk="1" latinLnBrk="0" hangingPunct="0">
              <a:lnSpc>
                <a:spcPct val="110000"/>
              </a:lnSpc>
              <a:spcBef>
                <a:spcPts val="375"/>
              </a:spcBef>
              <a:spcAft>
                <a:spcPts val="600"/>
              </a:spcAft>
              <a:buClr>
                <a:schemeClr val="accent3"/>
              </a:buClr>
              <a:buSzPct val="80000"/>
              <a:buFont typeface="Hiragino Sans W3" panose="020B0300000000000000" pitchFamily="34" charset="-128"/>
              <a:buChar char="◉"/>
              <a:defRPr sz="1800" b="0" i="0" kern="1200">
                <a:solidFill>
                  <a:schemeClr val="accent1"/>
                </a:solidFill>
                <a:latin typeface="Orgon Slab Light" panose="02000503000000020004" pitchFamily="2" charset="77"/>
                <a:ea typeface="+mn-ea"/>
                <a:cs typeface="+mn-cs"/>
              </a:defRPr>
            </a:lvl7pPr>
            <a:lvl8pPr marL="347472" indent="-347472" algn="l" defTabSz="685800" rtl="0" eaLnBrk="1" latinLnBrk="0" hangingPunct="1">
              <a:lnSpc>
                <a:spcPct val="90000"/>
              </a:lnSpc>
              <a:spcBef>
                <a:spcPts val="375"/>
              </a:spcBef>
              <a:buClr>
                <a:schemeClr val="bg2"/>
              </a:buClr>
              <a:buFont typeface="+mj-lt"/>
              <a:buAutoNum type="arabicPeriod"/>
              <a:defRPr sz="1800" b="0" i="0" kern="1200">
                <a:solidFill>
                  <a:schemeClr val="tx1"/>
                </a:solidFill>
                <a:latin typeface="Orgon Slab Medium" panose="02000503000000020004" pitchFamily="2" charset="77"/>
                <a:ea typeface="+mn-ea"/>
                <a:cs typeface="+mn-cs"/>
              </a:defRPr>
            </a:lvl8pPr>
            <a:lvl9pPr marL="0" indent="0" algn="l" defTabSz="685800" rtl="0" eaLnBrk="1" latinLnBrk="0" hangingPunct="1">
              <a:lnSpc>
                <a:spcPct val="90000"/>
              </a:lnSpc>
              <a:spcBef>
                <a:spcPts val="375"/>
              </a:spcBef>
              <a:buFont typeface="System Font Regular"/>
              <a:buChar char="​"/>
              <a:defRPr sz="1400" b="0" i="0" kern="1200">
                <a:solidFill>
                  <a:schemeClr val="tx1"/>
                </a:solidFill>
                <a:latin typeface="Orgon Slab Light" panose="02000503000000020004" pitchFamily="2" charset="77"/>
                <a:ea typeface="+mn-ea"/>
                <a:cs typeface="+mn-cs"/>
              </a:defRPr>
            </a:lvl9pPr>
          </a:lstStyle>
          <a:p>
            <a:pPr defTabSz="914377">
              <a:spcBef>
                <a:spcPts val="0"/>
              </a:spcBef>
              <a:spcAft>
                <a:spcPts val="0"/>
              </a:spcAft>
              <a:buClrTx/>
            </a:pPr>
            <a:r>
              <a:rPr lang="en-US" sz="3200" b="1" dirty="0">
                <a:solidFill>
                  <a:srgbClr val="000000"/>
                </a:solidFill>
              </a:rPr>
              <a:t>Melissa Ringhausen</a:t>
            </a:r>
          </a:p>
          <a:p>
            <a:pPr defTabSz="914377">
              <a:spcBef>
                <a:spcPts val="0"/>
              </a:spcBef>
              <a:spcAft>
                <a:spcPts val="0"/>
              </a:spcAft>
              <a:buClrTx/>
            </a:pPr>
            <a:r>
              <a:rPr lang="en-US" sz="2667" dirty="0">
                <a:solidFill>
                  <a:srgbClr val="000000"/>
                </a:solidFill>
              </a:rPr>
              <a:t>Director of Athletics</a:t>
            </a:r>
          </a:p>
          <a:p>
            <a:pPr defTabSz="914377">
              <a:spcBef>
                <a:spcPts val="0"/>
              </a:spcBef>
              <a:spcAft>
                <a:spcPts val="0"/>
              </a:spcAft>
              <a:buClrTx/>
            </a:pPr>
            <a:r>
              <a:rPr lang="en-US" sz="2667" dirty="0">
                <a:solidFill>
                  <a:srgbClr val="000000"/>
                </a:solidFill>
              </a:rPr>
              <a:t>G-2 Gale </a:t>
            </a:r>
            <a:r>
              <a:rPr lang="en-US" sz="2667" dirty="0" err="1">
                <a:solidFill>
                  <a:srgbClr val="000000"/>
                </a:solidFill>
              </a:rPr>
              <a:t>Bullman</a:t>
            </a:r>
            <a:endParaRPr lang="en-US" sz="2667" dirty="0">
              <a:solidFill>
                <a:srgbClr val="000000"/>
              </a:solidFill>
            </a:endParaRPr>
          </a:p>
          <a:p>
            <a:pPr defTabSz="914377">
              <a:spcBef>
                <a:spcPts val="0"/>
              </a:spcBef>
              <a:spcAft>
                <a:spcPts val="0"/>
              </a:spcAft>
              <a:buClrTx/>
            </a:pPr>
            <a:r>
              <a:rPr lang="en-US" sz="2667" u="sng" dirty="0">
                <a:solidFill>
                  <a:srgbClr val="000000"/>
                </a:solidFill>
              </a:rPr>
              <a:t>mring@mst.edu</a:t>
            </a:r>
          </a:p>
          <a:p>
            <a:pPr defTabSz="914377">
              <a:spcBef>
                <a:spcPts val="0"/>
              </a:spcBef>
              <a:spcAft>
                <a:spcPts val="0"/>
              </a:spcAft>
              <a:buClrTx/>
            </a:pPr>
            <a:r>
              <a:rPr lang="en-US" sz="2667" dirty="0">
                <a:solidFill>
                  <a:srgbClr val="000000"/>
                </a:solidFill>
              </a:rPr>
              <a:t>573-341-4177</a:t>
            </a:r>
          </a:p>
          <a:p>
            <a:pPr defTabSz="914377">
              <a:spcBef>
                <a:spcPts val="2400"/>
              </a:spcBef>
              <a:spcAft>
                <a:spcPts val="800"/>
              </a:spcAft>
              <a:buClrTx/>
            </a:pPr>
            <a:endParaRPr lang="en-US" sz="3200" dirty="0">
              <a:solidFill>
                <a:srgbClr val="000000"/>
              </a:solidFill>
            </a:endParaRPr>
          </a:p>
          <a:p>
            <a:pPr defTabSz="914377">
              <a:spcBef>
                <a:spcPts val="2400"/>
              </a:spcBef>
              <a:spcAft>
                <a:spcPts val="800"/>
              </a:spcAft>
              <a:buClrTx/>
            </a:pPr>
            <a:endParaRPr lang="en-US" sz="3200" dirty="0">
              <a:solidFill>
                <a:srgbClr val="000000"/>
              </a:solidFill>
            </a:endParaRPr>
          </a:p>
        </p:txBody>
      </p:sp>
    </p:spTree>
    <p:extLst>
      <p:ext uri="{BB962C8B-B14F-4D97-AF65-F5344CB8AC3E}">
        <p14:creationId xmlns:p14="http://schemas.microsoft.com/office/powerpoint/2010/main" val="20423291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915D0-095B-74EE-ACEC-623F1A40722F}"/>
              </a:ext>
            </a:extLst>
          </p:cNvPr>
          <p:cNvSpPr>
            <a:spLocks noGrp="1"/>
          </p:cNvSpPr>
          <p:nvPr>
            <p:ph type="title"/>
          </p:nvPr>
        </p:nvSpPr>
        <p:spPr/>
        <p:txBody>
          <a:bodyPr/>
          <a:lstStyle/>
          <a:p>
            <a:pPr algn="ctr"/>
            <a:r>
              <a:rPr lang="en-US" dirty="0"/>
              <a:t>Miner games</a:t>
            </a:r>
          </a:p>
        </p:txBody>
      </p:sp>
      <p:sp>
        <p:nvSpPr>
          <p:cNvPr id="3" name="Content Placeholder 2">
            <a:extLst>
              <a:ext uri="{FF2B5EF4-FFF2-40B4-BE49-F238E27FC236}">
                <a16:creationId xmlns:a16="http://schemas.microsoft.com/office/drawing/2014/main" id="{89D76B7D-DB7E-386E-9B21-61CA2DCF3C5F}"/>
              </a:ext>
            </a:extLst>
          </p:cNvPr>
          <p:cNvSpPr>
            <a:spLocks noGrp="1"/>
          </p:cNvSpPr>
          <p:nvPr>
            <p:ph idx="1"/>
          </p:nvPr>
        </p:nvSpPr>
        <p:spPr/>
        <p:txBody>
          <a:bodyPr/>
          <a:lstStyle/>
          <a:p>
            <a:r>
              <a:rPr lang="en-US" dirty="0"/>
              <a:t>Student-athletes love to see their professors in the stands!</a:t>
            </a:r>
          </a:p>
          <a:p>
            <a:pPr lvl="2"/>
            <a:r>
              <a:rPr lang="en-US" dirty="0"/>
              <a:t>Complimentary admission for all S&amp;T faculty and staff</a:t>
            </a:r>
          </a:p>
          <a:p>
            <a:pPr lvl="2"/>
            <a:r>
              <a:rPr lang="en-US" dirty="0"/>
              <a:t>Family friendly environment with great energy  </a:t>
            </a:r>
          </a:p>
          <a:p>
            <a:pPr marL="10582" lvl="1" indent="0">
              <a:buNone/>
            </a:pPr>
            <a:endParaRPr lang="en-US" dirty="0"/>
          </a:p>
          <a:p>
            <a:pPr marL="10582" lvl="1" indent="0" algn="ctr">
              <a:buNone/>
            </a:pPr>
            <a:r>
              <a:rPr lang="en-US" dirty="0"/>
              <a:t>Free popcorn – “on Dr. Westenberg!”</a:t>
            </a:r>
          </a:p>
          <a:p>
            <a:pPr marL="10582" lvl="1" indent="0" algn="ctr">
              <a:buNone/>
            </a:pPr>
            <a:r>
              <a:rPr lang="en-US" dirty="0"/>
              <a:t>#freepopcornondoc</a:t>
            </a:r>
          </a:p>
          <a:p>
            <a:pPr marL="10582" lvl="1" indent="0">
              <a:buNone/>
            </a:pPr>
            <a:r>
              <a:rPr lang="en-US" dirty="0"/>
              <a:t>   </a:t>
            </a:r>
          </a:p>
        </p:txBody>
      </p:sp>
      <p:pic>
        <p:nvPicPr>
          <p:cNvPr id="7" name="Picture 6" descr="Logo&#10;&#10;Description automatically generated">
            <a:extLst>
              <a:ext uri="{FF2B5EF4-FFF2-40B4-BE49-F238E27FC236}">
                <a16:creationId xmlns:a16="http://schemas.microsoft.com/office/drawing/2014/main" id="{F1F61E83-6F09-E027-EB25-2B8BF15AC44B}"/>
              </a:ext>
            </a:extLst>
          </p:cNvPr>
          <p:cNvPicPr>
            <a:picLocks noChangeAspect="1"/>
          </p:cNvPicPr>
          <p:nvPr/>
        </p:nvPicPr>
        <p:blipFill>
          <a:blip r:embed="rId2"/>
          <a:stretch>
            <a:fillRect/>
          </a:stretch>
        </p:blipFill>
        <p:spPr>
          <a:xfrm>
            <a:off x="8987181" y="2623350"/>
            <a:ext cx="2097472" cy="3241796"/>
          </a:xfrm>
          <a:prstGeom prst="rect">
            <a:avLst/>
          </a:prstGeom>
        </p:spPr>
      </p:pic>
    </p:spTree>
    <p:extLst>
      <p:ext uri="{BB962C8B-B14F-4D97-AF65-F5344CB8AC3E}">
        <p14:creationId xmlns:p14="http://schemas.microsoft.com/office/powerpoint/2010/main" val="31199744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19000" b="-19000"/>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0FF08CF-0D08-1B3A-AA2D-88348BC645B8}"/>
              </a:ext>
            </a:extLst>
          </p:cNvPr>
          <p:cNvSpPr txBox="1">
            <a:spLocks/>
          </p:cNvSpPr>
          <p:nvPr/>
        </p:nvSpPr>
        <p:spPr>
          <a:xfrm>
            <a:off x="927652" y="1591659"/>
            <a:ext cx="10485120" cy="957397"/>
          </a:xfrm>
          <a:prstGeom prst="rect">
            <a:avLst/>
          </a:prstGeom>
        </p:spPr>
        <p:txBody>
          <a:bodyPr vert="horz" wrap="square" lIns="121920" tIns="60960" rIns="121920" bIns="60960" rtlCol="0" anchor="ctr" anchorCtr="0">
            <a:normAutofit/>
          </a:bodyPr>
          <a:lstStyle>
            <a:lvl1pPr algn="l" defTabSz="685800" rtl="0" eaLnBrk="1" latinLnBrk="0" hangingPunct="1">
              <a:lnSpc>
                <a:spcPct val="90000"/>
              </a:lnSpc>
              <a:spcBef>
                <a:spcPct val="0"/>
              </a:spcBef>
              <a:buNone/>
              <a:defRPr sz="3900" b="1" i="0" kern="1200" cap="all" baseline="0">
                <a:solidFill>
                  <a:schemeClr val="accent1"/>
                </a:solidFill>
                <a:latin typeface="Miner" pitchFamily="2" charset="77"/>
                <a:ea typeface="+mj-ea"/>
                <a:cs typeface="+mj-cs"/>
              </a:defRPr>
            </a:lvl1pPr>
          </a:lstStyle>
          <a:p>
            <a:pPr algn="ctr" defTabSz="914377">
              <a:buClrTx/>
            </a:pPr>
            <a:r>
              <a:rPr lang="en-US" sz="5200" dirty="0">
                <a:solidFill>
                  <a:srgbClr val="024930"/>
                </a:solidFill>
              </a:rPr>
              <a:t>Questions?</a:t>
            </a:r>
          </a:p>
        </p:txBody>
      </p:sp>
      <p:sp>
        <p:nvSpPr>
          <p:cNvPr id="8" name="Title 1">
            <a:extLst>
              <a:ext uri="{FF2B5EF4-FFF2-40B4-BE49-F238E27FC236}">
                <a16:creationId xmlns:a16="http://schemas.microsoft.com/office/drawing/2014/main" id="{E929F5DF-678E-AB3A-568C-991F480154AF}"/>
              </a:ext>
            </a:extLst>
          </p:cNvPr>
          <p:cNvSpPr txBox="1">
            <a:spLocks/>
          </p:cNvSpPr>
          <p:nvPr/>
        </p:nvSpPr>
        <p:spPr>
          <a:xfrm>
            <a:off x="927652" y="3429000"/>
            <a:ext cx="10485120" cy="957397"/>
          </a:xfrm>
          <a:prstGeom prst="rect">
            <a:avLst/>
          </a:prstGeom>
        </p:spPr>
        <p:txBody>
          <a:bodyPr vert="horz" wrap="square" lIns="121920" tIns="60960" rIns="121920" bIns="60960" rtlCol="0" anchor="ctr" anchorCtr="0">
            <a:normAutofit/>
          </a:bodyPr>
          <a:lstStyle>
            <a:lvl1pPr algn="l" defTabSz="685800" rtl="0" eaLnBrk="1" latinLnBrk="0" hangingPunct="1">
              <a:lnSpc>
                <a:spcPct val="90000"/>
              </a:lnSpc>
              <a:spcBef>
                <a:spcPct val="0"/>
              </a:spcBef>
              <a:buNone/>
              <a:defRPr sz="3900" b="1" i="0" kern="1200" cap="all" baseline="0">
                <a:solidFill>
                  <a:schemeClr val="accent1"/>
                </a:solidFill>
                <a:latin typeface="Miner" pitchFamily="2" charset="77"/>
                <a:ea typeface="+mj-ea"/>
                <a:cs typeface="+mj-cs"/>
              </a:defRPr>
            </a:lvl1pPr>
          </a:lstStyle>
          <a:p>
            <a:pPr algn="ctr" defTabSz="914377">
              <a:buClrTx/>
            </a:pPr>
            <a:r>
              <a:rPr lang="en-US" sz="5200" dirty="0">
                <a:solidFill>
                  <a:srgbClr val="024930"/>
                </a:solidFill>
              </a:rPr>
              <a:t>Thank you</a:t>
            </a:r>
          </a:p>
        </p:txBody>
      </p:sp>
    </p:spTree>
    <p:extLst>
      <p:ext uri="{BB962C8B-B14F-4D97-AF65-F5344CB8AC3E}">
        <p14:creationId xmlns:p14="http://schemas.microsoft.com/office/powerpoint/2010/main" val="16405602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38"/>
          <p:cNvSpPr txBox="1">
            <a:spLocks noGrp="1"/>
          </p:cNvSpPr>
          <p:nvPr>
            <p:ph type="body" idx="1"/>
          </p:nvPr>
        </p:nvSpPr>
        <p:spPr>
          <a:xfrm>
            <a:off x="681054" y="3042959"/>
            <a:ext cx="10929485" cy="267379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509E2F"/>
              </a:buClr>
              <a:buSzPts val="3600"/>
              <a:buNone/>
            </a:pPr>
            <a:r>
              <a:rPr lang="en" sz="3600" dirty="0">
                <a:latin typeface="Arial"/>
                <a:ea typeface="Arial"/>
                <a:cs typeface="Arial"/>
                <a:sym typeface="Arial"/>
              </a:rPr>
              <a:t>VI. Reports of Standing Committees</a:t>
            </a:r>
            <a:endParaRPr dirty="0"/>
          </a:p>
          <a:p>
            <a:pPr marL="0" lvl="0" indent="0" algn="l" rtl="0">
              <a:lnSpc>
                <a:spcPct val="100000"/>
              </a:lnSpc>
              <a:spcBef>
                <a:spcPts val="720"/>
              </a:spcBef>
              <a:spcAft>
                <a:spcPts val="0"/>
              </a:spcAft>
              <a:buClr>
                <a:srgbClr val="509E2F"/>
              </a:buClr>
              <a:buSzPts val="3600"/>
              <a:buNone/>
            </a:pPr>
            <a:r>
              <a:rPr lang="en" sz="3600" dirty="0"/>
              <a:t>	</a:t>
            </a:r>
            <a:r>
              <a:rPr lang="en" sz="3600" dirty="0">
                <a:solidFill>
                  <a:srgbClr val="003B49"/>
                </a:solidFill>
              </a:rPr>
              <a:t>A</a:t>
            </a:r>
            <a:r>
              <a:rPr lang="en" sz="3600" dirty="0">
                <a:solidFill>
                  <a:srgbClr val="003B49"/>
                </a:solidFill>
                <a:latin typeface="Arial"/>
                <a:ea typeface="Arial"/>
                <a:cs typeface="Arial"/>
                <a:sym typeface="Arial"/>
              </a:rPr>
              <a:t>.	Campus Curricula</a:t>
            </a:r>
            <a:br>
              <a:rPr lang="en" sz="3600" dirty="0">
                <a:solidFill>
                  <a:srgbClr val="003B49"/>
                </a:solidFill>
                <a:latin typeface="Arial"/>
                <a:ea typeface="Arial"/>
                <a:cs typeface="Arial"/>
                <a:sym typeface="Arial"/>
              </a:rPr>
            </a:br>
            <a:r>
              <a:rPr lang="en" sz="3600" dirty="0">
                <a:solidFill>
                  <a:srgbClr val="003B49"/>
                </a:solidFill>
                <a:latin typeface="Arial"/>
                <a:ea typeface="Arial"/>
                <a:cs typeface="Arial"/>
                <a:sym typeface="Arial"/>
              </a:rPr>
              <a:t>		P. DeWitt</a:t>
            </a:r>
            <a:endParaRPr dirty="0"/>
          </a:p>
          <a:p>
            <a:pPr marL="0" lvl="0" indent="0" algn="l" rtl="0">
              <a:lnSpc>
                <a:spcPct val="100000"/>
              </a:lnSpc>
              <a:spcBef>
                <a:spcPts val="720"/>
              </a:spcBef>
              <a:spcAft>
                <a:spcPts val="0"/>
              </a:spcAft>
              <a:buClr>
                <a:srgbClr val="003B49"/>
              </a:buClr>
              <a:buSzPts val="3600"/>
              <a:buNone/>
            </a:pPr>
            <a:r>
              <a:rPr lang="en" sz="3600" dirty="0">
                <a:solidFill>
                  <a:srgbClr val="003B49"/>
                </a:solidFill>
                <a:latin typeface="Arial"/>
                <a:ea typeface="Arial"/>
                <a:cs typeface="Arial"/>
                <a:sym typeface="Arial"/>
              </a:rPr>
              <a:t>		</a:t>
            </a:r>
            <a:endParaRPr dirty="0"/>
          </a:p>
          <a:p>
            <a:pPr marL="0" lvl="0" indent="0" algn="l" rtl="0">
              <a:lnSpc>
                <a:spcPct val="100000"/>
              </a:lnSpc>
              <a:spcBef>
                <a:spcPts val="720"/>
              </a:spcBef>
              <a:spcAft>
                <a:spcPts val="0"/>
              </a:spcAft>
              <a:buClr>
                <a:srgbClr val="509E2F"/>
              </a:buClr>
              <a:buSzPts val="3600"/>
              <a:buNone/>
            </a:pPr>
            <a:r>
              <a:rPr lang="en" sz="3600" b="1" dirty="0">
                <a:latin typeface="Arial"/>
                <a:ea typeface="Arial"/>
                <a:cs typeface="Arial"/>
                <a:sym typeface="Arial"/>
              </a:rPr>
              <a:t>	</a:t>
            </a:r>
            <a:endParaRPr dirty="0"/>
          </a:p>
        </p:txBody>
      </p:sp>
      <p:sp>
        <p:nvSpPr>
          <p:cNvPr id="249" name="Google Shape;249;p38"/>
          <p:cNvSpPr txBox="1">
            <a:spLocks noGrp="1"/>
          </p:cNvSpPr>
          <p:nvPr>
            <p:ph type="body" idx="2"/>
          </p:nvPr>
        </p:nvSpPr>
        <p:spPr>
          <a:xfrm>
            <a:off x="681053" y="1790003"/>
            <a:ext cx="10912883" cy="991999"/>
          </a:xfrm>
          <a:prstGeom prst="rect">
            <a:avLst/>
          </a:prstGeom>
          <a:noFill/>
          <a:ln>
            <a:noFill/>
          </a:ln>
        </p:spPr>
        <p:txBody>
          <a:bodyPr spcFirstLastPara="1" wrap="square" lIns="91425" tIns="45700" rIns="91425" bIns="45700" anchor="t" anchorCtr="0">
            <a:noAutofit/>
          </a:bodyPr>
          <a:lstStyle/>
          <a:p>
            <a:pPr marL="6350" lvl="0" indent="-6350" algn="l" rtl="0">
              <a:lnSpc>
                <a:spcPct val="90000"/>
              </a:lnSpc>
              <a:spcBef>
                <a:spcPts val="0"/>
              </a:spcBef>
              <a:spcAft>
                <a:spcPts val="0"/>
              </a:spcAft>
              <a:buClr>
                <a:srgbClr val="509E2F"/>
              </a:buClr>
              <a:buSzPts val="3600"/>
              <a:buNone/>
            </a:pPr>
            <a:r>
              <a:rPr lang="en" sz="3600">
                <a:latin typeface="Arial"/>
                <a:ea typeface="Arial"/>
                <a:cs typeface="Arial"/>
                <a:sym typeface="Arial"/>
              </a:rPr>
              <a:t>Agenda</a:t>
            </a:r>
            <a:endParaRPr/>
          </a:p>
        </p:txBody>
      </p:sp>
    </p:spTree>
    <p:extLst>
      <p:ext uri="{BB962C8B-B14F-4D97-AF65-F5344CB8AC3E}">
        <p14:creationId xmlns:p14="http://schemas.microsoft.com/office/powerpoint/2010/main" val="27819830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03178D-84EE-4CB8-A279-6A93DE17BCD8}" type="slidenum">
              <a:rPr kumimoji="0" lang="en-US" sz="1200" b="0" i="0" u="none" strike="noStrike" kern="1200" cap="none" spc="0" normalizeH="0" baseline="0" noProof="0" smtClean="0">
                <a:ln>
                  <a:noFill/>
                </a:ln>
                <a:solidFill>
                  <a:srgbClr val="33006F">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srgbClr val="33006F">
                  <a:tint val="75000"/>
                </a:srgb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06C3315F-9967-456E-8C9A-C46355C10412}"/>
              </a:ext>
            </a:extLst>
          </p:cNvPr>
          <p:cNvSpPr txBox="1"/>
          <p:nvPr/>
        </p:nvSpPr>
        <p:spPr>
          <a:xfrm>
            <a:off x="2092755" y="1859281"/>
            <a:ext cx="8006491" cy="273921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33006F"/>
                </a:solidFill>
                <a:effectLst/>
                <a:uLnTx/>
                <a:uFillTx/>
                <a:latin typeface="Calibri"/>
                <a:ea typeface="+mn-ea"/>
                <a:cs typeface="+mn-cs"/>
              </a:rPr>
              <a:t>CCC Meeting</a:t>
            </a:r>
            <a:br>
              <a:rPr kumimoji="0" lang="en-US" sz="3600" b="0" i="0" u="none" strike="noStrike" kern="1200" cap="none" spc="0" normalizeH="0" baseline="0" noProof="0" dirty="0">
                <a:ln>
                  <a:noFill/>
                </a:ln>
                <a:solidFill>
                  <a:srgbClr val="33006F"/>
                </a:solidFill>
                <a:effectLst/>
                <a:uLnTx/>
                <a:uFillTx/>
                <a:latin typeface="Calibri"/>
                <a:ea typeface="+mn-ea"/>
                <a:cs typeface="+mn-cs"/>
              </a:rPr>
            </a:br>
            <a:r>
              <a:rPr kumimoji="0" lang="en-US" sz="3600" b="0" i="0" u="none" strike="noStrike" kern="1200" cap="none" spc="0" normalizeH="0" baseline="0" noProof="0" dirty="0">
                <a:ln>
                  <a:noFill/>
                </a:ln>
                <a:solidFill>
                  <a:srgbClr val="33006F"/>
                </a:solidFill>
                <a:effectLst/>
                <a:uLnTx/>
                <a:uFillTx/>
                <a:latin typeface="Calibri"/>
                <a:ea typeface="+mn-ea"/>
                <a:cs typeface="+mn-cs"/>
              </a:rPr>
              <a:t>	</a:t>
            </a:r>
            <a:r>
              <a:rPr kumimoji="0" lang="en-US" sz="3200" b="0" i="0" u="none" strike="noStrike" kern="1200" cap="none" spc="0" normalizeH="0" baseline="0" noProof="0" dirty="0">
                <a:ln>
                  <a:noFill/>
                </a:ln>
                <a:solidFill>
                  <a:srgbClr val="33006F"/>
                </a:solidFill>
                <a:effectLst/>
                <a:uLnTx/>
                <a:uFillTx/>
                <a:latin typeface="Calibri"/>
                <a:ea typeface="+mn-ea"/>
                <a:cs typeface="+mn-cs"/>
              </a:rPr>
              <a:t>	-10 October 2022</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33006F"/>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33006F"/>
                </a:solidFill>
                <a:effectLst/>
                <a:uLnTx/>
                <a:uFillTx/>
                <a:latin typeface="Calibri"/>
                <a:ea typeface="+mn-ea"/>
                <a:cs typeface="+mn-cs"/>
              </a:rPr>
              <a:t>Total Committee Activity</a:t>
            </a:r>
          </a:p>
          <a:p>
            <a:pPr marL="742950" marR="0" lvl="1" indent="-285750" algn="l" defTabSz="4572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a:ln>
                  <a:noFill/>
                </a:ln>
                <a:solidFill>
                  <a:srgbClr val="33006F"/>
                </a:solidFill>
                <a:effectLst/>
                <a:uLnTx/>
                <a:uFillTx/>
                <a:latin typeface="Calibri"/>
                <a:ea typeface="+mn-ea"/>
                <a:cs typeface="+mn-cs"/>
              </a:rPr>
              <a:t>10 Course Change Requests (CC Forms)</a:t>
            </a:r>
          </a:p>
        </p:txBody>
      </p:sp>
      <p:sp>
        <p:nvSpPr>
          <p:cNvPr id="6" name="TextBox 5">
            <a:extLst>
              <a:ext uri="{FF2B5EF4-FFF2-40B4-BE49-F238E27FC236}">
                <a16:creationId xmlns:a16="http://schemas.microsoft.com/office/drawing/2014/main" id="{A8FA7E8F-CEE5-4015-83D0-2AA09E36D79A}"/>
              </a:ext>
            </a:extLst>
          </p:cNvPr>
          <p:cNvSpPr txBox="1"/>
          <p:nvPr/>
        </p:nvSpPr>
        <p:spPr>
          <a:xfrm>
            <a:off x="6370525" y="355601"/>
            <a:ext cx="372872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a:ea typeface="+mn-ea"/>
                <a:cs typeface="+mn-cs"/>
              </a:rPr>
              <a:t>Campus Curricula Committee Report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dirty="0">
                <a:solidFill>
                  <a:srgbClr val="33006F"/>
                </a:solidFill>
                <a:latin typeface="Calibri"/>
              </a:rPr>
              <a:t>10 November</a:t>
            </a:r>
            <a:r>
              <a:rPr kumimoji="0" lang="en-US" sz="1800" b="0" i="0" u="none" strike="noStrike" kern="1200" cap="none" spc="0" normalizeH="0" baseline="0" noProof="0" dirty="0">
                <a:ln>
                  <a:noFill/>
                </a:ln>
                <a:solidFill>
                  <a:srgbClr val="33006F"/>
                </a:solidFill>
                <a:effectLst/>
                <a:uLnTx/>
                <a:uFillTx/>
                <a:latin typeface="Calibri"/>
                <a:ea typeface="+mn-ea"/>
                <a:cs typeface="+mn-cs"/>
              </a:rPr>
              <a:t> 2022</a:t>
            </a:r>
          </a:p>
        </p:txBody>
      </p:sp>
    </p:spTree>
    <p:extLst>
      <p:ext uri="{BB962C8B-B14F-4D97-AF65-F5344CB8AC3E}">
        <p14:creationId xmlns:p14="http://schemas.microsoft.com/office/powerpoint/2010/main" val="6140698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03178D-84EE-4CB8-A279-6A93DE17BCD8}" type="slidenum">
              <a:rPr kumimoji="0" lang="en-US" sz="1200" b="0" i="0" u="none" strike="noStrike" kern="1200" cap="none" spc="0" normalizeH="0" baseline="0" noProof="0" smtClean="0">
                <a:ln>
                  <a:noFill/>
                </a:ln>
                <a:solidFill>
                  <a:srgbClr val="33006F">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srgbClr val="33006F">
                  <a:tint val="75000"/>
                </a:srgbClr>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F2E6BE61-1AD9-4A49-83B6-0CC317AA675C}"/>
              </a:ext>
            </a:extLst>
          </p:cNvPr>
          <p:cNvSpPr/>
          <p:nvPr/>
        </p:nvSpPr>
        <p:spPr>
          <a:xfrm>
            <a:off x="1524001" y="1706820"/>
            <a:ext cx="9143999" cy="4910190"/>
          </a:xfrm>
          <a:prstGeom prst="rect">
            <a:avLst/>
          </a:prstGeom>
        </p:spPr>
        <p:txBody>
          <a:bodyPr wrap="square">
            <a:spAutoFit/>
          </a:bodyPr>
          <a:lstStyle/>
          <a:p>
            <a:pPr lvl="0">
              <a:defRPr/>
            </a:pPr>
            <a:r>
              <a:rPr lang="en-US" sz="2800" dirty="0">
                <a:solidFill>
                  <a:srgbClr val="33006F"/>
                </a:solidFill>
              </a:rPr>
              <a:t>Course Changes (CC) Requested</a:t>
            </a:r>
          </a:p>
          <a:p>
            <a:pPr marL="0" marR="0">
              <a:lnSpc>
                <a:spcPct val="107000"/>
              </a:lnSpc>
              <a:spcBef>
                <a:spcPts val="0"/>
              </a:spcBef>
              <a:spcAft>
                <a:spcPts val="0"/>
              </a:spcAft>
            </a:pP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2000" dirty="0">
                <a:effectLst/>
                <a:latin typeface="Arial" panose="020B0604020202020204" pitchFamily="34" charset="0"/>
              </a:rPr>
              <a:t>File: 4900 COMP ENG 5320 : Game Theory for Computing</a:t>
            </a:r>
            <a:br>
              <a:rPr lang="en-US" sz="2000" dirty="0"/>
            </a:br>
            <a:r>
              <a:rPr lang="en-US" sz="2000" dirty="0">
                <a:effectLst/>
                <a:latin typeface="Arial" panose="020B0604020202020204" pitchFamily="34" charset="0"/>
              </a:rPr>
              <a:t>File: 4899 COMP ENG 6340 : Machine Learning in Computer Vision</a:t>
            </a:r>
            <a:br>
              <a:rPr lang="en-US" sz="2000" dirty="0"/>
            </a:br>
            <a:r>
              <a:rPr lang="en-US" sz="2000" dirty="0">
                <a:effectLst/>
                <a:latin typeface="Arial" panose="020B0604020202020204" pitchFamily="34" charset="0"/>
              </a:rPr>
              <a:t>File: 4746.4 EDUC 2401 : School, Family, and Community Partnerships</a:t>
            </a:r>
            <a:br>
              <a:rPr lang="en-US" sz="2000" dirty="0"/>
            </a:br>
            <a:r>
              <a:rPr lang="en-US" sz="2000" dirty="0">
                <a:effectLst/>
                <a:latin typeface="Arial" panose="020B0604020202020204" pitchFamily="34" charset="0"/>
              </a:rPr>
              <a:t>File: 4747.3 EDUC 2440 : Observation and Assessment of Young Children</a:t>
            </a:r>
            <a:br>
              <a:rPr lang="en-US" sz="2000" dirty="0"/>
            </a:br>
            <a:r>
              <a:rPr lang="en-US" sz="2000" dirty="0">
                <a:effectLst/>
                <a:latin typeface="Arial" panose="020B0604020202020204" pitchFamily="34" charset="0"/>
              </a:rPr>
              <a:t>File: 941.7 EDUC 3211 : Child Development</a:t>
            </a:r>
            <a:br>
              <a:rPr lang="en-US" sz="2000" dirty="0"/>
            </a:br>
            <a:r>
              <a:rPr lang="en-US" sz="2000" dirty="0">
                <a:effectLst/>
                <a:latin typeface="Arial" panose="020B0604020202020204" pitchFamily="34" charset="0"/>
              </a:rPr>
              <a:t>File: 1917.1 SYS ENG 6541 : Digital Engineering</a:t>
            </a:r>
          </a:p>
          <a:p>
            <a:pPr marL="0" marR="0">
              <a:lnSpc>
                <a:spcPct val="107000"/>
              </a:lnSpc>
              <a:spcBef>
                <a:spcPts val="0"/>
              </a:spcBef>
              <a:spcAft>
                <a:spcPts val="0"/>
              </a:spcAft>
            </a:pPr>
            <a:endParaRPr lang="en-US" sz="2000" dirty="0">
              <a:solidFill>
                <a:srgbClr val="33006F"/>
              </a:solidFill>
              <a:latin typeface="Arial" panose="020B0604020202020204" pitchFamily="34" charset="0"/>
            </a:endParaRPr>
          </a:p>
          <a:p>
            <a:pPr marL="0" marR="0">
              <a:lnSpc>
                <a:spcPct val="107000"/>
              </a:lnSpc>
              <a:spcBef>
                <a:spcPts val="0"/>
              </a:spcBef>
              <a:spcAft>
                <a:spcPts val="0"/>
              </a:spcAft>
            </a:pPr>
            <a:r>
              <a:rPr lang="en-US" sz="2800" dirty="0">
                <a:solidFill>
                  <a:srgbClr val="33006F"/>
                </a:solidFill>
              </a:rPr>
              <a:t>CEC proposed </a:t>
            </a:r>
            <a:r>
              <a:rPr lang="en-US" sz="2800" dirty="0">
                <a:effectLst/>
                <a:ea typeface="Times New Roman" panose="02020603050405020304" pitchFamily="18" charset="0"/>
                <a:cs typeface="Times New Roman" panose="02020603050405020304" pitchFamily="18" charset="0"/>
              </a:rPr>
              <a:t>to revise the Engineering undergraduate degree requirements in the catalog from 128-132 to 120-130 credit hours.</a:t>
            </a:r>
            <a:endParaRPr lang="en-US" sz="2800" dirty="0">
              <a:effectLst/>
              <a:ea typeface="Times New Roman" panose="02020603050405020304" pitchFamily="18" charset="0"/>
            </a:endParaRPr>
          </a:p>
          <a:p>
            <a:pPr lvl="0">
              <a:defRPr/>
            </a:pPr>
            <a:endParaRPr lang="en-US" sz="2400" dirty="0">
              <a:solidFill>
                <a:srgbClr val="33006F"/>
              </a:solidFill>
            </a:endParaRPr>
          </a:p>
        </p:txBody>
      </p:sp>
      <p:sp>
        <p:nvSpPr>
          <p:cNvPr id="5" name="TextBox 4">
            <a:extLst>
              <a:ext uri="{FF2B5EF4-FFF2-40B4-BE49-F238E27FC236}">
                <a16:creationId xmlns:a16="http://schemas.microsoft.com/office/drawing/2014/main" id="{685D525E-CBA5-4F0E-A0E9-0E9E1A9768ED}"/>
              </a:ext>
            </a:extLst>
          </p:cNvPr>
          <p:cNvSpPr txBox="1"/>
          <p:nvPr/>
        </p:nvSpPr>
        <p:spPr>
          <a:xfrm>
            <a:off x="6644640" y="678765"/>
            <a:ext cx="3728720" cy="923330"/>
          </a:xfrm>
          <a:prstGeom prst="rect">
            <a:avLst/>
          </a:prstGeom>
          <a:noFill/>
        </p:spPr>
        <p:txBody>
          <a:bodyPr wrap="square" rtlCol="0">
            <a:spAutoFit/>
          </a:bodyPr>
          <a:lstStyle/>
          <a:p>
            <a:pPr lvl="0" algn="ctr">
              <a:defRPr/>
            </a:pPr>
            <a:r>
              <a:rPr lang="en-US" sz="1800" dirty="0">
                <a:solidFill>
                  <a:srgbClr val="33006F"/>
                </a:solidFill>
              </a:rPr>
              <a:t>Campus Curricula Committee Report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dirty="0">
                <a:solidFill>
                  <a:srgbClr val="33006F"/>
                </a:solidFill>
                <a:latin typeface="Calibri"/>
              </a:rPr>
              <a:t>10</a:t>
            </a:r>
            <a:r>
              <a:rPr kumimoji="0" lang="en-US" sz="1800" b="0" i="0" u="none" strike="noStrike" kern="1200" cap="none" spc="0" normalizeH="0" baseline="0" noProof="0" dirty="0">
                <a:ln>
                  <a:noFill/>
                </a:ln>
                <a:solidFill>
                  <a:srgbClr val="33006F"/>
                </a:solidFill>
                <a:effectLst/>
                <a:uLnTx/>
                <a:uFillTx/>
                <a:latin typeface="Calibri"/>
                <a:ea typeface="+mn-ea"/>
                <a:cs typeface="+mn-cs"/>
              </a:rPr>
              <a:t> November 2022</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3006F"/>
              </a:solidFill>
              <a:effectLst/>
              <a:uLnTx/>
              <a:uFillTx/>
              <a:latin typeface="Calibri"/>
              <a:ea typeface="+mn-ea"/>
              <a:cs typeface="+mn-cs"/>
            </a:endParaRPr>
          </a:p>
        </p:txBody>
      </p:sp>
    </p:spTree>
    <p:extLst>
      <p:ext uri="{BB962C8B-B14F-4D97-AF65-F5344CB8AC3E}">
        <p14:creationId xmlns:p14="http://schemas.microsoft.com/office/powerpoint/2010/main" val="320239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9"/>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D88A2"/>
              </a:buClr>
              <a:buSzPts val="1200"/>
              <a:buFont typeface="Calibri"/>
              <a:buNone/>
            </a:pPr>
            <a:fld id="{00000000-1234-1234-1234-123412341234}" type="slidenum">
              <a:rPr lang="en" sz="1200" b="0" i="0" u="none" strike="noStrike" cap="none">
                <a:solidFill>
                  <a:srgbClr val="8D88A2"/>
                </a:solidFill>
                <a:latin typeface="Calibri"/>
                <a:ea typeface="Calibri"/>
                <a:cs typeface="Calibri"/>
                <a:sym typeface="Calibri"/>
              </a:rPr>
              <a:t>38</a:t>
            </a:fld>
            <a:endParaRPr sz="1200" b="0" i="0" u="none" strike="noStrike" cap="none">
              <a:solidFill>
                <a:srgbClr val="8D88A2"/>
              </a:solidFill>
              <a:latin typeface="Calibri"/>
              <a:ea typeface="Calibri"/>
              <a:cs typeface="Calibri"/>
              <a:sym typeface="Calibri"/>
            </a:endParaRPr>
          </a:p>
        </p:txBody>
      </p:sp>
      <p:sp>
        <p:nvSpPr>
          <p:cNvPr id="180" name="Google Shape;180;p29"/>
          <p:cNvSpPr/>
          <p:nvPr/>
        </p:nvSpPr>
        <p:spPr>
          <a:xfrm>
            <a:off x="1619003" y="1832036"/>
            <a:ext cx="8659355" cy="452431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3006F"/>
              </a:buClr>
              <a:buSzPts val="2800"/>
              <a:buFont typeface="Arial"/>
              <a:buNone/>
            </a:pPr>
            <a:r>
              <a:rPr lang="en" sz="2800">
                <a:solidFill>
                  <a:srgbClr val="33006F"/>
                </a:solidFill>
                <a:latin typeface="Calibri"/>
                <a:ea typeface="Calibri"/>
                <a:cs typeface="Calibri"/>
                <a:sym typeface="Calibri"/>
              </a:rPr>
              <a:t>Motions:</a:t>
            </a:r>
            <a:endParaRPr sz="2800">
              <a:solidFill>
                <a:srgbClr val="33006F"/>
              </a:solidFill>
              <a:latin typeface="Calibri"/>
              <a:ea typeface="Calibri"/>
              <a:cs typeface="Calibri"/>
              <a:sym typeface="Calibri"/>
            </a:endParaRPr>
          </a:p>
          <a:p>
            <a:pPr marL="0" marR="0" lvl="0" indent="0" algn="l" rtl="0">
              <a:lnSpc>
                <a:spcPct val="100000"/>
              </a:lnSpc>
              <a:spcBef>
                <a:spcPts val="0"/>
              </a:spcBef>
              <a:spcAft>
                <a:spcPts val="0"/>
              </a:spcAft>
              <a:buClr>
                <a:srgbClr val="33006F"/>
              </a:buClr>
              <a:buSzPts val="2800"/>
              <a:buFont typeface="Arial"/>
              <a:buNone/>
            </a:pPr>
            <a:r>
              <a:rPr lang="en" sz="2800">
                <a:solidFill>
                  <a:srgbClr val="33006F"/>
                </a:solidFill>
                <a:latin typeface="Calibri"/>
                <a:ea typeface="Calibri"/>
                <a:cs typeface="Calibri"/>
                <a:sym typeface="Calibri"/>
              </a:rPr>
              <a:t>Curriculum committee moves for FS to approve the 6 CC form ac</a:t>
            </a:r>
            <a:r>
              <a:rPr lang="en" sz="2800" b="0" i="0" u="none" strike="noStrike" cap="none">
                <a:solidFill>
                  <a:srgbClr val="33006F"/>
                </a:solidFill>
                <a:latin typeface="Calibri"/>
                <a:ea typeface="Calibri"/>
                <a:cs typeface="Calibri"/>
                <a:sym typeface="Calibri"/>
              </a:rPr>
              <a:t>tions.</a:t>
            </a:r>
            <a:endParaRPr/>
          </a:p>
          <a:p>
            <a:pPr marL="0" marR="0" lvl="0" indent="0" algn="l" rtl="0">
              <a:lnSpc>
                <a:spcPct val="100000"/>
              </a:lnSpc>
              <a:spcBef>
                <a:spcPts val="0"/>
              </a:spcBef>
              <a:spcAft>
                <a:spcPts val="0"/>
              </a:spcAft>
              <a:buNone/>
            </a:pPr>
            <a:r>
              <a:rPr lang="en" sz="1800" b="1" i="0" u="none" strike="noStrike" cap="none">
                <a:solidFill>
                  <a:srgbClr val="000000"/>
                </a:solidFill>
                <a:latin typeface="Calibri"/>
                <a:ea typeface="Calibri"/>
                <a:cs typeface="Calibri"/>
                <a:sym typeface="Calibri"/>
              </a:rPr>
              <a:t> </a:t>
            </a:r>
            <a:endParaRPr sz="18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r>
              <a:rPr lang="en" sz="2800" i="0" u="none" strike="noStrike" cap="none">
                <a:solidFill>
                  <a:srgbClr val="000000"/>
                </a:solidFill>
                <a:latin typeface="Calibri"/>
                <a:ea typeface="Calibri"/>
                <a:cs typeface="Calibri"/>
                <a:sym typeface="Calibri"/>
              </a:rPr>
              <a:t>The Campus Curricula Committee </a:t>
            </a:r>
            <a:r>
              <a:rPr lang="en" sz="2800">
                <a:latin typeface="Calibri"/>
                <a:ea typeface="Calibri"/>
                <a:cs typeface="Calibri"/>
                <a:sym typeface="Calibri"/>
              </a:rPr>
              <a:t>moves to adopt </a:t>
            </a:r>
            <a:r>
              <a:rPr lang="en" sz="2800" i="0" u="none" strike="noStrike" cap="none">
                <a:solidFill>
                  <a:srgbClr val="000000"/>
                </a:solidFill>
                <a:latin typeface="Calibri"/>
                <a:ea typeface="Calibri"/>
                <a:cs typeface="Calibri"/>
                <a:sym typeface="Calibri"/>
              </a:rPr>
              <a:t>the proposal to revise the Engineering undergraduate degree requirements in the catalog from 128-132 to 120-130 credit hours.</a:t>
            </a:r>
            <a:endParaRPr sz="280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endParaRPr sz="2800" i="0" u="none" strike="noStrike" cap="none">
              <a:solidFill>
                <a:srgbClr val="33006F"/>
              </a:solidFill>
              <a:latin typeface="Calibri"/>
              <a:ea typeface="Calibri"/>
              <a:cs typeface="Calibri"/>
              <a:sym typeface="Calibri"/>
            </a:endParaRPr>
          </a:p>
          <a:p>
            <a:pPr marL="0" marR="0" lvl="0" indent="0" algn="l" rtl="0">
              <a:lnSpc>
                <a:spcPct val="100000"/>
              </a:lnSpc>
              <a:spcBef>
                <a:spcPts val="0"/>
              </a:spcBef>
              <a:spcAft>
                <a:spcPts val="0"/>
              </a:spcAft>
              <a:buClr>
                <a:srgbClr val="33006F"/>
              </a:buClr>
              <a:buSzPts val="2800"/>
              <a:buFont typeface="Arial"/>
              <a:buNone/>
            </a:pPr>
            <a:r>
              <a:rPr lang="en" sz="2800" b="0" i="0" u="none" strike="noStrike" cap="none">
                <a:solidFill>
                  <a:srgbClr val="33006F"/>
                </a:solidFill>
                <a:latin typeface="Calibri"/>
                <a:ea typeface="Calibri"/>
                <a:cs typeface="Calibri"/>
                <a:sym typeface="Calibri"/>
              </a:rPr>
              <a:t>Discussion: Questions or comments?</a:t>
            </a:r>
            <a:endParaRPr/>
          </a:p>
          <a:p>
            <a:pPr marL="463550" marR="0" lvl="1" indent="-231775" algn="l" rtl="0">
              <a:lnSpc>
                <a:spcPct val="100000"/>
              </a:lnSpc>
              <a:spcBef>
                <a:spcPts val="0"/>
              </a:spcBef>
              <a:spcAft>
                <a:spcPts val="0"/>
              </a:spcAft>
              <a:buClr>
                <a:srgbClr val="33006F"/>
              </a:buClr>
              <a:buSzPts val="1800"/>
              <a:buFont typeface="Arial"/>
              <a:buNone/>
            </a:pPr>
            <a:r>
              <a:rPr lang="en" sz="1800" b="0" i="0" u="none" strike="noStrike" cap="none">
                <a:solidFill>
                  <a:srgbClr val="33006F"/>
                </a:solidFill>
                <a:latin typeface="Calibri"/>
                <a:ea typeface="Calibri"/>
                <a:cs typeface="Calibri"/>
                <a:sym typeface="Calibri"/>
              </a:rPr>
              <a:t>	</a:t>
            </a:r>
            <a:endParaRPr/>
          </a:p>
        </p:txBody>
      </p:sp>
      <p:sp>
        <p:nvSpPr>
          <p:cNvPr id="181" name="Google Shape;181;p29"/>
          <p:cNvSpPr txBox="1"/>
          <p:nvPr/>
        </p:nvSpPr>
        <p:spPr>
          <a:xfrm>
            <a:off x="6644640" y="678766"/>
            <a:ext cx="3728720"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1800" b="0" i="0" u="none" strike="noStrike" cap="none">
                <a:solidFill>
                  <a:srgbClr val="33006F"/>
                </a:solidFill>
                <a:latin typeface="Arial"/>
                <a:ea typeface="Arial"/>
                <a:cs typeface="Arial"/>
                <a:sym typeface="Arial"/>
              </a:rPr>
              <a:t>Campus Curricula Committee Report </a:t>
            </a:r>
            <a:endParaRPr/>
          </a:p>
          <a:p>
            <a:pPr marL="0" marR="0" lvl="0" indent="0" algn="ctr" rtl="0">
              <a:lnSpc>
                <a:spcPct val="100000"/>
              </a:lnSpc>
              <a:spcBef>
                <a:spcPts val="0"/>
              </a:spcBef>
              <a:spcAft>
                <a:spcPts val="0"/>
              </a:spcAft>
              <a:buClr>
                <a:srgbClr val="33006F"/>
              </a:buClr>
              <a:buSzPts val="1800"/>
              <a:buFont typeface="Arial"/>
              <a:buNone/>
            </a:pPr>
            <a:r>
              <a:rPr lang="en" sz="1800" b="0" i="0" u="none" strike="noStrike" cap="none">
                <a:solidFill>
                  <a:srgbClr val="33006F"/>
                </a:solidFill>
                <a:latin typeface="Calibri"/>
                <a:ea typeface="Calibri"/>
                <a:cs typeface="Calibri"/>
                <a:sym typeface="Calibri"/>
              </a:rPr>
              <a:t>10 November 2022</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44"/>
          <p:cNvSpPr txBox="1">
            <a:spLocks noGrp="1"/>
          </p:cNvSpPr>
          <p:nvPr>
            <p:ph type="body" idx="1"/>
          </p:nvPr>
        </p:nvSpPr>
        <p:spPr>
          <a:xfrm>
            <a:off x="681054" y="3042959"/>
            <a:ext cx="10929485" cy="267379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509E2F"/>
              </a:buClr>
              <a:buSzPts val="3600"/>
              <a:buNone/>
            </a:pPr>
            <a:r>
              <a:rPr lang="en" sz="3600" dirty="0">
                <a:latin typeface="Arial"/>
                <a:ea typeface="Arial"/>
                <a:cs typeface="Arial"/>
                <a:sym typeface="Arial"/>
              </a:rPr>
              <a:t>VI. Reports of Standing Committees</a:t>
            </a:r>
            <a:endParaRPr dirty="0"/>
          </a:p>
          <a:p>
            <a:pPr marL="0" lvl="0" indent="0" algn="l" rtl="0">
              <a:lnSpc>
                <a:spcPct val="100000"/>
              </a:lnSpc>
              <a:spcBef>
                <a:spcPts val="720"/>
              </a:spcBef>
              <a:spcAft>
                <a:spcPts val="0"/>
              </a:spcAft>
              <a:buClr>
                <a:srgbClr val="509E2F"/>
              </a:buClr>
              <a:buSzPts val="3600"/>
              <a:buNone/>
            </a:pPr>
            <a:r>
              <a:rPr lang="en" sz="3600" dirty="0"/>
              <a:t>	</a:t>
            </a:r>
            <a:r>
              <a:rPr lang="en" sz="3600" dirty="0">
                <a:solidFill>
                  <a:srgbClr val="003B49"/>
                </a:solidFill>
              </a:rPr>
              <a:t>B</a:t>
            </a:r>
            <a:r>
              <a:rPr lang="en" sz="3600" dirty="0">
                <a:solidFill>
                  <a:srgbClr val="003B49"/>
                </a:solidFill>
                <a:latin typeface="Arial"/>
                <a:ea typeface="Arial"/>
                <a:cs typeface="Arial"/>
                <a:sym typeface="Arial"/>
              </a:rPr>
              <a:t>.	Committee on Effective Teaching</a:t>
            </a:r>
            <a:br>
              <a:rPr lang="en" sz="3600" dirty="0">
                <a:solidFill>
                  <a:srgbClr val="003B49"/>
                </a:solidFill>
                <a:latin typeface="Arial"/>
                <a:ea typeface="Arial"/>
                <a:cs typeface="Arial"/>
                <a:sym typeface="Arial"/>
              </a:rPr>
            </a:br>
            <a:r>
              <a:rPr lang="en" sz="3600" dirty="0">
                <a:solidFill>
                  <a:srgbClr val="003B49"/>
                </a:solidFill>
                <a:latin typeface="Arial"/>
                <a:ea typeface="Arial"/>
                <a:cs typeface="Arial"/>
                <a:sym typeface="Arial"/>
              </a:rPr>
              <a:t>		D. Burns</a:t>
            </a:r>
            <a:endParaRPr dirty="0"/>
          </a:p>
          <a:p>
            <a:pPr marL="0" lvl="0" indent="0" algn="l" rtl="0">
              <a:lnSpc>
                <a:spcPct val="100000"/>
              </a:lnSpc>
              <a:spcBef>
                <a:spcPts val="720"/>
              </a:spcBef>
              <a:spcAft>
                <a:spcPts val="0"/>
              </a:spcAft>
              <a:buClr>
                <a:srgbClr val="003B49"/>
              </a:buClr>
              <a:buSzPts val="3600"/>
              <a:buNone/>
            </a:pPr>
            <a:r>
              <a:rPr lang="en" sz="3600" dirty="0">
                <a:solidFill>
                  <a:srgbClr val="003B49"/>
                </a:solidFill>
                <a:latin typeface="Arial"/>
                <a:ea typeface="Arial"/>
                <a:cs typeface="Arial"/>
                <a:sym typeface="Arial"/>
              </a:rPr>
              <a:t>		</a:t>
            </a:r>
            <a:endParaRPr dirty="0"/>
          </a:p>
          <a:p>
            <a:pPr marL="0" lvl="0" indent="0" algn="l" rtl="0">
              <a:lnSpc>
                <a:spcPct val="100000"/>
              </a:lnSpc>
              <a:spcBef>
                <a:spcPts val="720"/>
              </a:spcBef>
              <a:spcAft>
                <a:spcPts val="0"/>
              </a:spcAft>
              <a:buClr>
                <a:srgbClr val="509E2F"/>
              </a:buClr>
              <a:buSzPts val="3600"/>
              <a:buNone/>
            </a:pPr>
            <a:r>
              <a:rPr lang="en" sz="3600" b="1" dirty="0">
                <a:latin typeface="Arial"/>
                <a:ea typeface="Arial"/>
                <a:cs typeface="Arial"/>
                <a:sym typeface="Arial"/>
              </a:rPr>
              <a:t>	</a:t>
            </a:r>
            <a:endParaRPr dirty="0"/>
          </a:p>
        </p:txBody>
      </p:sp>
      <p:sp>
        <p:nvSpPr>
          <p:cNvPr id="309" name="Google Shape;309;p44"/>
          <p:cNvSpPr txBox="1">
            <a:spLocks noGrp="1"/>
          </p:cNvSpPr>
          <p:nvPr>
            <p:ph type="body" idx="2"/>
          </p:nvPr>
        </p:nvSpPr>
        <p:spPr>
          <a:xfrm>
            <a:off x="681053" y="1790003"/>
            <a:ext cx="10912883" cy="991999"/>
          </a:xfrm>
          <a:prstGeom prst="rect">
            <a:avLst/>
          </a:prstGeom>
          <a:noFill/>
          <a:ln>
            <a:noFill/>
          </a:ln>
        </p:spPr>
        <p:txBody>
          <a:bodyPr spcFirstLastPara="1" wrap="square" lIns="91425" tIns="45700" rIns="91425" bIns="45700" anchor="t" anchorCtr="0">
            <a:noAutofit/>
          </a:bodyPr>
          <a:lstStyle/>
          <a:p>
            <a:pPr marL="6350" lvl="0" indent="-6350" algn="l" rtl="0">
              <a:lnSpc>
                <a:spcPct val="90000"/>
              </a:lnSpc>
              <a:spcBef>
                <a:spcPts val="0"/>
              </a:spcBef>
              <a:spcAft>
                <a:spcPts val="0"/>
              </a:spcAft>
              <a:buClr>
                <a:srgbClr val="509E2F"/>
              </a:buClr>
              <a:buSzPts val="3600"/>
              <a:buNone/>
            </a:pPr>
            <a:r>
              <a:rPr lang="en" sz="3600">
                <a:latin typeface="Arial"/>
                <a:ea typeface="Arial"/>
                <a:cs typeface="Arial"/>
                <a:sym typeface="Arial"/>
              </a:rPr>
              <a:t>Agenda</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4"/>
          <p:cNvSpPr txBox="1">
            <a:spLocks noGrp="1"/>
          </p:cNvSpPr>
          <p:nvPr>
            <p:ph type="body" idx="1"/>
          </p:nvPr>
        </p:nvSpPr>
        <p:spPr>
          <a:xfrm>
            <a:off x="681054" y="3042959"/>
            <a:ext cx="10929485" cy="2673790"/>
          </a:xfrm>
          <a:prstGeom prst="rect">
            <a:avLst/>
          </a:prstGeom>
          <a:noFill/>
          <a:ln>
            <a:noFill/>
          </a:ln>
        </p:spPr>
        <p:txBody>
          <a:bodyPr spcFirstLastPara="1" wrap="square" lIns="91425" tIns="45700" rIns="91425" bIns="45700" anchor="t" anchorCtr="0">
            <a:noAutofit/>
          </a:bodyPr>
          <a:lstStyle/>
          <a:p>
            <a:pPr marL="6350" lvl="0" indent="-6350" algn="l" rtl="0">
              <a:lnSpc>
                <a:spcPct val="100000"/>
              </a:lnSpc>
              <a:spcBef>
                <a:spcPts val="0"/>
              </a:spcBef>
              <a:spcAft>
                <a:spcPts val="0"/>
              </a:spcAft>
              <a:buClr>
                <a:srgbClr val="003B49"/>
              </a:buClr>
              <a:buSzPts val="3600"/>
              <a:buFont typeface="Calibri"/>
              <a:buAutoNum type="romanUcPeriod"/>
            </a:pPr>
            <a:r>
              <a:rPr lang="en" sz="3600">
                <a:solidFill>
                  <a:srgbClr val="58A339"/>
                </a:solidFill>
                <a:latin typeface="Arial"/>
                <a:ea typeface="Arial"/>
                <a:cs typeface="Arial"/>
                <a:sym typeface="Arial"/>
              </a:rPr>
              <a:t> 	Call to Order and Roll Call</a:t>
            </a:r>
            <a:endParaRPr>
              <a:solidFill>
                <a:srgbClr val="58A339"/>
              </a:solidFill>
            </a:endParaRPr>
          </a:p>
          <a:p>
            <a:pPr marL="6350" lvl="0" indent="-6350" algn="l" rtl="0">
              <a:lnSpc>
                <a:spcPct val="100000"/>
              </a:lnSpc>
              <a:spcBef>
                <a:spcPts val="720"/>
              </a:spcBef>
              <a:spcAft>
                <a:spcPts val="0"/>
              </a:spcAft>
              <a:buClr>
                <a:srgbClr val="003B49"/>
              </a:buClr>
              <a:buSzPts val="3600"/>
              <a:buNone/>
            </a:pPr>
            <a:r>
              <a:rPr lang="en" sz="3600">
                <a:solidFill>
                  <a:srgbClr val="003B49"/>
                </a:solidFill>
                <a:latin typeface="Arial"/>
                <a:ea typeface="Arial"/>
                <a:cs typeface="Arial"/>
                <a:sym typeface="Arial"/>
              </a:rPr>
              <a:t>		D. Westenberg, Secretary</a:t>
            </a:r>
            <a:endParaRPr/>
          </a:p>
        </p:txBody>
      </p:sp>
      <p:sp>
        <p:nvSpPr>
          <p:cNvPr id="125" name="Google Shape;125;p4"/>
          <p:cNvSpPr txBox="1">
            <a:spLocks noGrp="1"/>
          </p:cNvSpPr>
          <p:nvPr>
            <p:ph type="body" idx="2"/>
          </p:nvPr>
        </p:nvSpPr>
        <p:spPr>
          <a:xfrm>
            <a:off x="681053" y="1790003"/>
            <a:ext cx="10912883" cy="99199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509E2F"/>
              </a:buClr>
              <a:buSzPts val="3600"/>
              <a:buNone/>
            </a:pPr>
            <a:r>
              <a:rPr lang="en" sz="3600">
                <a:solidFill>
                  <a:srgbClr val="58A339"/>
                </a:solidFill>
                <a:latin typeface="Arial"/>
                <a:ea typeface="Arial"/>
                <a:cs typeface="Arial"/>
                <a:sym typeface="Arial"/>
              </a:rPr>
              <a:t>Agenda</a:t>
            </a:r>
            <a:endParaRPr>
              <a:solidFill>
                <a:srgbClr val="58A339"/>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p:cNvSpPr>
            <a:spLocks noGrp="1"/>
          </p:cNvSpPr>
          <p:nvPr>
            <p:ph type="body" sz="quarter" idx="10"/>
          </p:nvPr>
        </p:nvSpPr>
        <p:spPr/>
        <p:txBody>
          <a:bodyPr>
            <a:normAutofit fontScale="92500"/>
          </a:bodyPr>
          <a:lstStyle/>
          <a:p>
            <a:r>
              <a:rPr lang="en-US" dirty="0"/>
              <a:t>Committee for Effective Teaching</a:t>
            </a:r>
          </a:p>
          <a:p>
            <a:r>
              <a:rPr lang="en-US" sz="4300" dirty="0"/>
              <a:t>Report to faculty Senate</a:t>
            </a:r>
          </a:p>
          <a:p>
            <a:r>
              <a:rPr lang="en-US" sz="3600" dirty="0"/>
              <a:t>November 10, 2022</a:t>
            </a:r>
          </a:p>
        </p:txBody>
      </p:sp>
    </p:spTree>
    <p:extLst>
      <p:ext uri="{BB962C8B-B14F-4D97-AF65-F5344CB8AC3E}">
        <p14:creationId xmlns:p14="http://schemas.microsoft.com/office/powerpoint/2010/main" val="19134775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A2DEE3E-36E7-BF45-9928-37F95066394B}"/>
              </a:ext>
            </a:extLst>
          </p:cNvPr>
          <p:cNvSpPr>
            <a:spLocks noGrp="1"/>
          </p:cNvSpPr>
          <p:nvPr>
            <p:ph type="body" idx="1"/>
          </p:nvPr>
        </p:nvSpPr>
        <p:spPr/>
        <p:txBody>
          <a:bodyPr/>
          <a:lstStyle/>
          <a:p>
            <a:r>
              <a:rPr lang="en-US" dirty="0"/>
              <a:t>The current survey page only has the following:</a:t>
            </a:r>
            <a:br>
              <a:rPr lang="en-US" dirty="0"/>
            </a:br>
            <a:br>
              <a:rPr lang="en-US" dirty="0"/>
            </a:br>
            <a:r>
              <a:rPr lang="en-US" b="1" dirty="0"/>
              <a:t>Civility Statement: </a:t>
            </a:r>
            <a:r>
              <a:rPr lang="en-US" dirty="0"/>
              <a:t>The faculty of Missouri S&amp;T appreciates your feedback on the quality of instruction you receive here at the university. In order to best reflect your evaluations of our teaching, we request honest, professional, and civil responses.</a:t>
            </a:r>
          </a:p>
        </p:txBody>
      </p:sp>
      <p:sp>
        <p:nvSpPr>
          <p:cNvPr id="3" name="Text Placeholder 2">
            <a:extLst>
              <a:ext uri="{FF2B5EF4-FFF2-40B4-BE49-F238E27FC236}">
                <a16:creationId xmlns:a16="http://schemas.microsoft.com/office/drawing/2014/main" id="{DB4DEB35-31D1-7B49-85C6-6FF1ECBE4735}"/>
              </a:ext>
            </a:extLst>
          </p:cNvPr>
          <p:cNvSpPr>
            <a:spLocks noGrp="1"/>
          </p:cNvSpPr>
          <p:nvPr>
            <p:ph type="body" idx="2"/>
          </p:nvPr>
        </p:nvSpPr>
        <p:spPr/>
        <p:txBody>
          <a:bodyPr/>
          <a:lstStyle/>
          <a:p>
            <a:r>
              <a:rPr lang="en-US" dirty="0"/>
              <a:t>SET Instructions</a:t>
            </a:r>
          </a:p>
        </p:txBody>
      </p:sp>
    </p:spTree>
    <p:extLst>
      <p:ext uri="{BB962C8B-B14F-4D97-AF65-F5344CB8AC3E}">
        <p14:creationId xmlns:p14="http://schemas.microsoft.com/office/powerpoint/2010/main" val="3260532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ACB67A-5161-1B4B-BC68-C396D142C74F}"/>
              </a:ext>
            </a:extLst>
          </p:cNvPr>
          <p:cNvSpPr>
            <a:spLocks noGrp="1"/>
          </p:cNvSpPr>
          <p:nvPr>
            <p:ph type="body" idx="1"/>
          </p:nvPr>
        </p:nvSpPr>
        <p:spPr>
          <a:xfrm>
            <a:off x="879073" y="1736726"/>
            <a:ext cx="10928400" cy="6098735"/>
          </a:xfrm>
        </p:spPr>
        <p:txBody>
          <a:bodyPr/>
          <a:lstStyle/>
          <a:p>
            <a:r>
              <a:rPr lang="en-US" sz="2800" dirty="0"/>
              <a:t>This survey is intended to provide constructive feedback about teaching. The written comments are visible solely to the instructor (who may share them as they deem appropriate). The numeric comments are visible to the instructor and their supervisors for evaluation purposes. Neither the instructor nor the supervisors can see which students submitted feedback.</a:t>
            </a:r>
            <a:br>
              <a:rPr lang="en-US" sz="2800" dirty="0"/>
            </a:br>
            <a:br>
              <a:rPr lang="en-US" sz="2800" dirty="0"/>
            </a:br>
            <a:r>
              <a:rPr lang="en-US" sz="2800" dirty="0"/>
              <a:t>This survey is not intended to voice complaints about instructors to supervisors; to do so, please contact the chair of the department directly.</a:t>
            </a:r>
          </a:p>
        </p:txBody>
      </p:sp>
      <p:sp>
        <p:nvSpPr>
          <p:cNvPr id="3" name="Text Placeholder 2">
            <a:extLst>
              <a:ext uri="{FF2B5EF4-FFF2-40B4-BE49-F238E27FC236}">
                <a16:creationId xmlns:a16="http://schemas.microsoft.com/office/drawing/2014/main" id="{7CD7D1E6-D851-7649-9B77-402C30614452}"/>
              </a:ext>
            </a:extLst>
          </p:cNvPr>
          <p:cNvSpPr>
            <a:spLocks noGrp="1"/>
          </p:cNvSpPr>
          <p:nvPr>
            <p:ph type="body" idx="2"/>
          </p:nvPr>
        </p:nvSpPr>
        <p:spPr/>
        <p:txBody>
          <a:bodyPr/>
          <a:lstStyle/>
          <a:p>
            <a:r>
              <a:rPr lang="en-US" dirty="0"/>
              <a:t>New addition to instructions</a:t>
            </a:r>
          </a:p>
        </p:txBody>
      </p:sp>
    </p:spTree>
    <p:extLst>
      <p:ext uri="{BB962C8B-B14F-4D97-AF65-F5344CB8AC3E}">
        <p14:creationId xmlns:p14="http://schemas.microsoft.com/office/powerpoint/2010/main" val="20810618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7B4E7E1-6E30-C849-8434-A25B905225EC}"/>
              </a:ext>
            </a:extLst>
          </p:cNvPr>
          <p:cNvSpPr>
            <a:spLocks noGrp="1"/>
          </p:cNvSpPr>
          <p:nvPr>
            <p:ph type="body" idx="1"/>
          </p:nvPr>
        </p:nvSpPr>
        <p:spPr/>
        <p:txBody>
          <a:bodyPr/>
          <a:lstStyle/>
          <a:p>
            <a:r>
              <a:rPr lang="en-US" dirty="0"/>
              <a:t>Student ratings on the overall effectiveness went up:</a:t>
            </a:r>
          </a:p>
        </p:txBody>
      </p:sp>
      <p:sp>
        <p:nvSpPr>
          <p:cNvPr id="3" name="Text Placeholder 2">
            <a:extLst>
              <a:ext uri="{FF2B5EF4-FFF2-40B4-BE49-F238E27FC236}">
                <a16:creationId xmlns:a16="http://schemas.microsoft.com/office/drawing/2014/main" id="{5C3E8E3F-B6C2-D34B-A283-96810DE6783F}"/>
              </a:ext>
            </a:extLst>
          </p:cNvPr>
          <p:cNvSpPr>
            <a:spLocks noGrp="1"/>
          </p:cNvSpPr>
          <p:nvPr>
            <p:ph type="body" idx="2"/>
          </p:nvPr>
        </p:nvSpPr>
        <p:spPr/>
        <p:txBody>
          <a:bodyPr/>
          <a:lstStyle/>
          <a:p>
            <a:r>
              <a:rPr lang="en-US" dirty="0"/>
              <a:t>SET Data</a:t>
            </a:r>
          </a:p>
        </p:txBody>
      </p:sp>
      <p:pic>
        <p:nvPicPr>
          <p:cNvPr id="4" name="Picture 3">
            <a:extLst>
              <a:ext uri="{FF2B5EF4-FFF2-40B4-BE49-F238E27FC236}">
                <a16:creationId xmlns:a16="http://schemas.microsoft.com/office/drawing/2014/main" id="{8DFC3AEC-D1E9-1646-A189-D1C037FBE2C5}"/>
              </a:ext>
            </a:extLst>
          </p:cNvPr>
          <p:cNvPicPr>
            <a:picLocks noChangeAspect="1"/>
          </p:cNvPicPr>
          <p:nvPr/>
        </p:nvPicPr>
        <p:blipFill>
          <a:blip r:embed="rId2"/>
          <a:stretch>
            <a:fillRect/>
          </a:stretch>
        </p:blipFill>
        <p:spPr>
          <a:xfrm>
            <a:off x="6037035" y="2529803"/>
            <a:ext cx="4551535" cy="3963124"/>
          </a:xfrm>
          <a:prstGeom prst="rect">
            <a:avLst/>
          </a:prstGeom>
        </p:spPr>
      </p:pic>
      <p:pic>
        <p:nvPicPr>
          <p:cNvPr id="5" name="Picture 4">
            <a:extLst>
              <a:ext uri="{FF2B5EF4-FFF2-40B4-BE49-F238E27FC236}">
                <a16:creationId xmlns:a16="http://schemas.microsoft.com/office/drawing/2014/main" id="{DA72D060-997D-3F41-A786-9D87E2E667EF}"/>
              </a:ext>
            </a:extLst>
          </p:cNvPr>
          <p:cNvPicPr>
            <a:picLocks noChangeAspect="1"/>
          </p:cNvPicPr>
          <p:nvPr/>
        </p:nvPicPr>
        <p:blipFill>
          <a:blip r:embed="rId3"/>
          <a:stretch>
            <a:fillRect/>
          </a:stretch>
        </p:blipFill>
        <p:spPr>
          <a:xfrm>
            <a:off x="879073" y="2481388"/>
            <a:ext cx="4607139" cy="4011539"/>
          </a:xfrm>
          <a:prstGeom prst="rect">
            <a:avLst/>
          </a:prstGeom>
        </p:spPr>
      </p:pic>
    </p:spTree>
    <p:extLst>
      <p:ext uri="{BB962C8B-B14F-4D97-AF65-F5344CB8AC3E}">
        <p14:creationId xmlns:p14="http://schemas.microsoft.com/office/powerpoint/2010/main" val="28432589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E2775BA-0CA0-564D-A6DA-25591442ECE5}"/>
              </a:ext>
            </a:extLst>
          </p:cNvPr>
          <p:cNvSpPr>
            <a:spLocks noGrp="1"/>
          </p:cNvSpPr>
          <p:nvPr>
            <p:ph type="body" sz="quarter" idx="11"/>
          </p:nvPr>
        </p:nvSpPr>
        <p:spPr>
          <a:xfrm>
            <a:off x="1684912" y="1147084"/>
            <a:ext cx="9543487" cy="536500"/>
          </a:xfrm>
        </p:spPr>
        <p:txBody>
          <a:bodyPr/>
          <a:lstStyle/>
          <a:p>
            <a:r>
              <a:rPr lang="en-US" dirty="0"/>
              <a:t>We saw similar changes in the "state mandated" questions:</a:t>
            </a:r>
          </a:p>
        </p:txBody>
      </p:sp>
      <p:sp>
        <p:nvSpPr>
          <p:cNvPr id="3" name="Text Placeholder 2">
            <a:extLst>
              <a:ext uri="{FF2B5EF4-FFF2-40B4-BE49-F238E27FC236}">
                <a16:creationId xmlns:a16="http://schemas.microsoft.com/office/drawing/2014/main" id="{46252311-DF39-5C42-9F54-B4BEC9FEE631}"/>
              </a:ext>
            </a:extLst>
          </p:cNvPr>
          <p:cNvSpPr>
            <a:spLocks noGrp="1"/>
          </p:cNvSpPr>
          <p:nvPr>
            <p:ph type="body" sz="quarter" idx="12"/>
          </p:nvPr>
        </p:nvSpPr>
        <p:spPr/>
        <p:txBody>
          <a:bodyPr/>
          <a:lstStyle/>
          <a:p>
            <a:r>
              <a:rPr lang="en-US" dirty="0"/>
              <a:t>Other questions</a:t>
            </a:r>
          </a:p>
        </p:txBody>
      </p:sp>
      <p:pic>
        <p:nvPicPr>
          <p:cNvPr id="4" name="Picture 3">
            <a:extLst>
              <a:ext uri="{FF2B5EF4-FFF2-40B4-BE49-F238E27FC236}">
                <a16:creationId xmlns:a16="http://schemas.microsoft.com/office/drawing/2014/main" id="{C87DB67D-A0D1-7244-9944-E28217CF4DFB}"/>
              </a:ext>
            </a:extLst>
          </p:cNvPr>
          <p:cNvPicPr>
            <a:picLocks noChangeAspect="1"/>
          </p:cNvPicPr>
          <p:nvPr/>
        </p:nvPicPr>
        <p:blipFill>
          <a:blip r:embed="rId2"/>
          <a:stretch>
            <a:fillRect/>
          </a:stretch>
        </p:blipFill>
        <p:spPr>
          <a:xfrm>
            <a:off x="1643334" y="1772484"/>
            <a:ext cx="2765095" cy="2407630"/>
          </a:xfrm>
          <a:prstGeom prst="rect">
            <a:avLst/>
          </a:prstGeom>
        </p:spPr>
      </p:pic>
      <p:pic>
        <p:nvPicPr>
          <p:cNvPr id="5" name="Picture 4">
            <a:extLst>
              <a:ext uri="{FF2B5EF4-FFF2-40B4-BE49-F238E27FC236}">
                <a16:creationId xmlns:a16="http://schemas.microsoft.com/office/drawing/2014/main" id="{6463638B-335F-8542-9E8D-18065077ADC7}"/>
              </a:ext>
            </a:extLst>
          </p:cNvPr>
          <p:cNvPicPr>
            <a:picLocks noChangeAspect="1"/>
          </p:cNvPicPr>
          <p:nvPr/>
        </p:nvPicPr>
        <p:blipFill>
          <a:blip r:embed="rId3"/>
          <a:stretch>
            <a:fillRect/>
          </a:stretch>
        </p:blipFill>
        <p:spPr>
          <a:xfrm>
            <a:off x="4479309" y="1772484"/>
            <a:ext cx="2816239" cy="2452162"/>
          </a:xfrm>
          <a:prstGeom prst="rect">
            <a:avLst/>
          </a:prstGeom>
        </p:spPr>
      </p:pic>
      <p:pic>
        <p:nvPicPr>
          <p:cNvPr id="6" name="Picture 5">
            <a:extLst>
              <a:ext uri="{FF2B5EF4-FFF2-40B4-BE49-F238E27FC236}">
                <a16:creationId xmlns:a16="http://schemas.microsoft.com/office/drawing/2014/main" id="{65465D22-6552-3F4D-812C-00C506240E35}"/>
              </a:ext>
            </a:extLst>
          </p:cNvPr>
          <p:cNvPicPr>
            <a:picLocks noChangeAspect="1"/>
          </p:cNvPicPr>
          <p:nvPr/>
        </p:nvPicPr>
        <p:blipFill>
          <a:blip r:embed="rId4"/>
          <a:stretch>
            <a:fillRect/>
          </a:stretch>
        </p:blipFill>
        <p:spPr>
          <a:xfrm>
            <a:off x="1643333" y="4251879"/>
            <a:ext cx="2765095" cy="2407630"/>
          </a:xfrm>
          <a:prstGeom prst="rect">
            <a:avLst/>
          </a:prstGeom>
        </p:spPr>
      </p:pic>
      <p:pic>
        <p:nvPicPr>
          <p:cNvPr id="7" name="Picture 6">
            <a:extLst>
              <a:ext uri="{FF2B5EF4-FFF2-40B4-BE49-F238E27FC236}">
                <a16:creationId xmlns:a16="http://schemas.microsoft.com/office/drawing/2014/main" id="{1C8269E7-003B-0649-AF60-59DBA95A3CD2}"/>
              </a:ext>
            </a:extLst>
          </p:cNvPr>
          <p:cNvPicPr>
            <a:picLocks noChangeAspect="1"/>
          </p:cNvPicPr>
          <p:nvPr/>
        </p:nvPicPr>
        <p:blipFill>
          <a:blip r:embed="rId5"/>
          <a:stretch>
            <a:fillRect/>
          </a:stretch>
        </p:blipFill>
        <p:spPr>
          <a:xfrm>
            <a:off x="4479309" y="4207347"/>
            <a:ext cx="2816239" cy="2452162"/>
          </a:xfrm>
          <a:prstGeom prst="rect">
            <a:avLst/>
          </a:prstGeom>
        </p:spPr>
      </p:pic>
      <p:sp>
        <p:nvSpPr>
          <p:cNvPr id="10" name="Text Placeholder 1">
            <a:extLst>
              <a:ext uri="{FF2B5EF4-FFF2-40B4-BE49-F238E27FC236}">
                <a16:creationId xmlns:a16="http://schemas.microsoft.com/office/drawing/2014/main" id="{6DBA2DC5-0640-774F-AF7C-A88EE55DD2B8}"/>
              </a:ext>
            </a:extLst>
          </p:cNvPr>
          <p:cNvSpPr txBox="1">
            <a:spLocks/>
          </p:cNvSpPr>
          <p:nvPr/>
        </p:nvSpPr>
        <p:spPr>
          <a:xfrm>
            <a:off x="7295547" y="1683584"/>
            <a:ext cx="3237272" cy="4323516"/>
          </a:xfrm>
          <a:prstGeom prst="rect">
            <a:avLst/>
          </a:prstGeom>
        </p:spPr>
        <p:txBody>
          <a:bodyPr/>
          <a:lstStyle>
            <a:lvl1pPr marL="342900" indent="-342900" algn="l" defTabSz="457200" rtl="0" eaLnBrk="1" latinLnBrk="0" hangingPunct="1">
              <a:spcBef>
                <a:spcPct val="20000"/>
              </a:spcBef>
              <a:buFont typeface="Lucida Grande"/>
              <a:buChar char="&gt;"/>
              <a:defRPr sz="2400" b="0" i="0" kern="1200" baseline="0">
                <a:solidFill>
                  <a:srgbClr val="509E2F"/>
                </a:solidFill>
                <a:latin typeface="Orgon Slab Light"/>
                <a:ea typeface="+mn-ea"/>
                <a:cs typeface="Orgon Slab Light"/>
              </a:defRPr>
            </a:lvl1pPr>
            <a:lvl2pPr marL="742950" indent="-285750" algn="l" defTabSz="457200" rtl="0" eaLnBrk="1" latinLnBrk="0" hangingPunct="1">
              <a:spcBef>
                <a:spcPct val="20000"/>
              </a:spcBef>
              <a:buFont typeface="Arial"/>
              <a:buChar char="–"/>
              <a:defRPr sz="2000" b="0" i="0" kern="1200" baseline="0">
                <a:solidFill>
                  <a:srgbClr val="509E2F"/>
                </a:solidFill>
                <a:latin typeface="Orgon Slab Light"/>
                <a:ea typeface="+mn-ea"/>
                <a:cs typeface="Orgon Slab Light"/>
              </a:defRPr>
            </a:lvl2pPr>
            <a:lvl3pPr marL="1143000" indent="-228600" algn="l" defTabSz="457200" rtl="0" eaLnBrk="1" latinLnBrk="0" hangingPunct="1">
              <a:spcBef>
                <a:spcPct val="20000"/>
              </a:spcBef>
              <a:buSzPct val="100000"/>
              <a:buFont typeface="Lucida Grande"/>
              <a:buChar char="&gt;"/>
              <a:defRPr sz="1800" b="0" i="0" kern="1200" baseline="0">
                <a:solidFill>
                  <a:srgbClr val="509E2F"/>
                </a:solidFill>
                <a:latin typeface="Orgon Slab Light"/>
                <a:ea typeface="+mn-ea"/>
                <a:cs typeface="Orgon Slab Light"/>
              </a:defRPr>
            </a:lvl3pPr>
            <a:lvl4pPr marL="1600200" indent="-228600" algn="l" defTabSz="457200" rtl="0" eaLnBrk="1" latinLnBrk="0" hangingPunct="1">
              <a:spcBef>
                <a:spcPct val="20000"/>
              </a:spcBef>
              <a:buFont typeface="Arial"/>
              <a:buChar char="–"/>
              <a:defRPr sz="1600" b="0" i="0" kern="1200" baseline="0">
                <a:solidFill>
                  <a:srgbClr val="509E2F"/>
                </a:solidFill>
                <a:latin typeface="Orgon Slab Light"/>
                <a:ea typeface="+mn-ea"/>
                <a:cs typeface="Orgon Slab Light"/>
              </a:defRPr>
            </a:lvl4pPr>
            <a:lvl5pPr marL="2057400" indent="-228600" algn="l" defTabSz="457200" rtl="0" eaLnBrk="1" latinLnBrk="0" hangingPunct="1">
              <a:spcBef>
                <a:spcPct val="20000"/>
              </a:spcBef>
              <a:buFont typeface="Lucida Grande"/>
              <a:buChar char="&gt;"/>
              <a:defRPr sz="1400" b="0" i="0" kern="1200" baseline="0">
                <a:solidFill>
                  <a:srgbClr val="509E2F"/>
                </a:solidFill>
                <a:latin typeface="Orgon Slab Light"/>
                <a:ea typeface="+mn-ea"/>
                <a:cs typeface="Orgon Slab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 typeface="+mj-lt"/>
              <a:buAutoNum type="arabicPeriod"/>
            </a:pPr>
            <a:r>
              <a:rPr lang="en-US" sz="2000" dirty="0"/>
              <a:t>the instructor was effective in communicating the content of the course</a:t>
            </a:r>
          </a:p>
          <a:p>
            <a:pPr marL="457200" indent="-457200">
              <a:buFont typeface="+mj-lt"/>
              <a:buAutoNum type="arabicPeriod"/>
            </a:pPr>
            <a:r>
              <a:rPr lang="en-US" sz="2000" dirty="0"/>
              <a:t>the instructor described and consistently followed course and grading policies</a:t>
            </a:r>
          </a:p>
          <a:p>
            <a:pPr marL="457200" indent="-457200">
              <a:buFont typeface="+mj-lt"/>
              <a:buAutoNum type="arabicPeriod"/>
            </a:pPr>
            <a:r>
              <a:rPr lang="en-US" sz="2000" dirty="0"/>
              <a:t>the instructor was prepared for class</a:t>
            </a:r>
          </a:p>
          <a:p>
            <a:pPr marL="457200" indent="-457200">
              <a:buFont typeface="+mj-lt"/>
              <a:buAutoNum type="arabicPeriod"/>
            </a:pPr>
            <a:r>
              <a:rPr lang="en-US" sz="2000" dirty="0"/>
              <a:t>I would recommend this instructor</a:t>
            </a:r>
          </a:p>
          <a:p>
            <a:pPr marL="457200" indent="-457200">
              <a:buFont typeface="+mj-lt"/>
              <a:buAutoNum type="arabicPeriod"/>
            </a:pPr>
            <a:endParaRPr lang="en-US" sz="2000" dirty="0"/>
          </a:p>
        </p:txBody>
      </p:sp>
    </p:spTree>
    <p:extLst>
      <p:ext uri="{BB962C8B-B14F-4D97-AF65-F5344CB8AC3E}">
        <p14:creationId xmlns:p14="http://schemas.microsoft.com/office/powerpoint/2010/main" val="22678912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BB235E16-D65B-5046-9FA5-DEFC0AE2CB14}"/>
              </a:ext>
            </a:extLst>
          </p:cNvPr>
          <p:cNvSpPr>
            <a:spLocks noGrp="1"/>
          </p:cNvSpPr>
          <p:nvPr>
            <p:ph type="body" idx="1"/>
          </p:nvPr>
        </p:nvSpPr>
        <p:spPr/>
        <p:txBody>
          <a:bodyPr/>
          <a:lstStyle/>
          <a:p>
            <a:pPr marL="0" indent="0">
              <a:buNone/>
            </a:pPr>
            <a:r>
              <a:rPr lang="en-US" dirty="0"/>
              <a:t>Average per Class			Weighted by Class Size</a:t>
            </a:r>
          </a:p>
        </p:txBody>
      </p:sp>
      <p:sp>
        <p:nvSpPr>
          <p:cNvPr id="3" name="Text Placeholder 2">
            <a:extLst>
              <a:ext uri="{FF2B5EF4-FFF2-40B4-BE49-F238E27FC236}">
                <a16:creationId xmlns:a16="http://schemas.microsoft.com/office/drawing/2014/main" id="{CF4ACDED-B6E4-4646-AE93-784D72B55AAE}"/>
              </a:ext>
            </a:extLst>
          </p:cNvPr>
          <p:cNvSpPr>
            <a:spLocks noGrp="1"/>
          </p:cNvSpPr>
          <p:nvPr>
            <p:ph type="body" idx="2"/>
          </p:nvPr>
        </p:nvSpPr>
        <p:spPr/>
        <p:txBody>
          <a:bodyPr/>
          <a:lstStyle/>
          <a:p>
            <a:r>
              <a:rPr lang="en-US" dirty="0"/>
              <a:t>Response Rates are down</a:t>
            </a:r>
          </a:p>
        </p:txBody>
      </p:sp>
      <p:pic>
        <p:nvPicPr>
          <p:cNvPr id="4" name="Picture 3">
            <a:extLst>
              <a:ext uri="{FF2B5EF4-FFF2-40B4-BE49-F238E27FC236}">
                <a16:creationId xmlns:a16="http://schemas.microsoft.com/office/drawing/2014/main" id="{9E152368-7DDA-1740-A5EE-BC6389C50563}"/>
              </a:ext>
            </a:extLst>
          </p:cNvPr>
          <p:cNvPicPr>
            <a:picLocks noChangeAspect="1"/>
          </p:cNvPicPr>
          <p:nvPr/>
        </p:nvPicPr>
        <p:blipFill>
          <a:blip r:embed="rId2"/>
          <a:stretch>
            <a:fillRect/>
          </a:stretch>
        </p:blipFill>
        <p:spPr>
          <a:xfrm>
            <a:off x="751142" y="2620837"/>
            <a:ext cx="4656430" cy="4054459"/>
          </a:xfrm>
          <a:prstGeom prst="rect">
            <a:avLst/>
          </a:prstGeom>
        </p:spPr>
      </p:pic>
      <p:pic>
        <p:nvPicPr>
          <p:cNvPr id="5" name="Picture 4">
            <a:extLst>
              <a:ext uri="{FF2B5EF4-FFF2-40B4-BE49-F238E27FC236}">
                <a16:creationId xmlns:a16="http://schemas.microsoft.com/office/drawing/2014/main" id="{132129B4-76DF-B54B-A2B3-3579A2179ECE}"/>
              </a:ext>
            </a:extLst>
          </p:cNvPr>
          <p:cNvPicPr>
            <a:picLocks noChangeAspect="1"/>
          </p:cNvPicPr>
          <p:nvPr/>
        </p:nvPicPr>
        <p:blipFill>
          <a:blip r:embed="rId3"/>
          <a:stretch>
            <a:fillRect/>
          </a:stretch>
        </p:blipFill>
        <p:spPr>
          <a:xfrm>
            <a:off x="6095999" y="2620837"/>
            <a:ext cx="4455087" cy="3921853"/>
          </a:xfrm>
          <a:prstGeom prst="rect">
            <a:avLst/>
          </a:prstGeom>
        </p:spPr>
      </p:pic>
    </p:spTree>
    <p:extLst>
      <p:ext uri="{BB962C8B-B14F-4D97-AF65-F5344CB8AC3E}">
        <p14:creationId xmlns:p14="http://schemas.microsoft.com/office/powerpoint/2010/main" val="16292140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7182118-F0C5-8B4B-BA4E-D69CD40DBB96}"/>
              </a:ext>
            </a:extLst>
          </p:cNvPr>
          <p:cNvSpPr>
            <a:spLocks noGrp="1"/>
          </p:cNvSpPr>
          <p:nvPr>
            <p:ph type="body" idx="1"/>
          </p:nvPr>
        </p:nvSpPr>
        <p:spPr/>
        <p:txBody>
          <a:bodyPr/>
          <a:lstStyle/>
          <a:p>
            <a:r>
              <a:rPr lang="en-US" dirty="0"/>
              <a:t>In the spring, members of the CET will observe each other teaching using the summative peer observation framework from Mizzou</a:t>
            </a:r>
          </a:p>
          <a:p>
            <a:r>
              <a:rPr lang="en-US" dirty="0"/>
              <a:t>We will then decide if we like it or want to modify it</a:t>
            </a:r>
          </a:p>
        </p:txBody>
      </p:sp>
      <p:sp>
        <p:nvSpPr>
          <p:cNvPr id="3" name="Text Placeholder 2">
            <a:extLst>
              <a:ext uri="{FF2B5EF4-FFF2-40B4-BE49-F238E27FC236}">
                <a16:creationId xmlns:a16="http://schemas.microsoft.com/office/drawing/2014/main" id="{E862967C-7AC2-8B46-BA68-983E123BEE65}"/>
              </a:ext>
            </a:extLst>
          </p:cNvPr>
          <p:cNvSpPr>
            <a:spLocks noGrp="1"/>
          </p:cNvSpPr>
          <p:nvPr>
            <p:ph type="body" idx="2"/>
          </p:nvPr>
        </p:nvSpPr>
        <p:spPr/>
        <p:txBody>
          <a:bodyPr/>
          <a:lstStyle/>
          <a:p>
            <a:r>
              <a:rPr lang="en-US" dirty="0"/>
              <a:t>Peer Observation Update</a:t>
            </a:r>
          </a:p>
        </p:txBody>
      </p:sp>
    </p:spTree>
    <p:extLst>
      <p:ext uri="{BB962C8B-B14F-4D97-AF65-F5344CB8AC3E}">
        <p14:creationId xmlns:p14="http://schemas.microsoft.com/office/powerpoint/2010/main" val="38958878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45"/>
          <p:cNvSpPr txBox="1">
            <a:spLocks noGrp="1"/>
          </p:cNvSpPr>
          <p:nvPr>
            <p:ph type="body" idx="1"/>
          </p:nvPr>
        </p:nvSpPr>
        <p:spPr>
          <a:xfrm>
            <a:off x="681054" y="3042959"/>
            <a:ext cx="10929485" cy="267379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509E2F"/>
              </a:buClr>
              <a:buSzPts val="3600"/>
              <a:buNone/>
            </a:pPr>
            <a:r>
              <a:rPr lang="en" sz="3600" dirty="0">
                <a:latin typeface="Arial"/>
                <a:ea typeface="Arial"/>
                <a:cs typeface="Arial"/>
                <a:sym typeface="Arial"/>
              </a:rPr>
              <a:t>VI. Reports of Standing Committees</a:t>
            </a:r>
            <a:endParaRPr dirty="0"/>
          </a:p>
          <a:p>
            <a:pPr marL="0" lvl="0" indent="0" algn="l" rtl="0">
              <a:lnSpc>
                <a:spcPct val="100000"/>
              </a:lnSpc>
              <a:spcBef>
                <a:spcPts val="720"/>
              </a:spcBef>
              <a:spcAft>
                <a:spcPts val="0"/>
              </a:spcAft>
              <a:buClr>
                <a:srgbClr val="509E2F"/>
              </a:buClr>
              <a:buSzPts val="3600"/>
              <a:buNone/>
            </a:pPr>
            <a:r>
              <a:rPr lang="en" sz="3600" dirty="0"/>
              <a:t>	</a:t>
            </a:r>
            <a:r>
              <a:rPr lang="en" sz="3600" dirty="0">
                <a:solidFill>
                  <a:srgbClr val="003B49"/>
                </a:solidFill>
              </a:rPr>
              <a:t>C</a:t>
            </a:r>
            <a:r>
              <a:rPr lang="en" sz="3600" dirty="0">
                <a:solidFill>
                  <a:srgbClr val="003B49"/>
                </a:solidFill>
                <a:latin typeface="Arial"/>
                <a:ea typeface="Arial"/>
                <a:cs typeface="Arial"/>
                <a:sym typeface="Arial"/>
              </a:rPr>
              <a:t>.	ITCC</a:t>
            </a:r>
            <a:br>
              <a:rPr lang="en" sz="3600" dirty="0">
                <a:solidFill>
                  <a:srgbClr val="003B49"/>
                </a:solidFill>
                <a:latin typeface="Arial"/>
                <a:ea typeface="Arial"/>
                <a:cs typeface="Arial"/>
                <a:sym typeface="Arial"/>
              </a:rPr>
            </a:br>
            <a:r>
              <a:rPr lang="en" sz="3600" dirty="0">
                <a:solidFill>
                  <a:srgbClr val="003B49"/>
                </a:solidFill>
                <a:latin typeface="Arial"/>
                <a:ea typeface="Arial"/>
                <a:cs typeface="Arial"/>
                <a:sym typeface="Arial"/>
              </a:rPr>
              <a:t>		D. Stutts</a:t>
            </a:r>
          </a:p>
          <a:p>
            <a:pPr marL="0" lvl="0" indent="0" algn="l" rtl="0">
              <a:lnSpc>
                <a:spcPct val="100000"/>
              </a:lnSpc>
              <a:spcBef>
                <a:spcPts val="0"/>
              </a:spcBef>
              <a:spcAft>
                <a:spcPts val="0"/>
              </a:spcAft>
              <a:buClr>
                <a:srgbClr val="509E2F"/>
              </a:buClr>
              <a:buSzPts val="3600"/>
              <a:buNone/>
            </a:pPr>
            <a:r>
              <a:rPr lang="en" sz="2800" dirty="0">
                <a:solidFill>
                  <a:srgbClr val="003B49"/>
                </a:solidFill>
              </a:rPr>
              <a:t>		</a:t>
            </a:r>
            <a:r>
              <a:rPr lang="en" sz="2800" dirty="0">
                <a:solidFill>
                  <a:srgbClr val="003B49"/>
                </a:solidFill>
                <a:latin typeface="Arial"/>
                <a:ea typeface="Arial"/>
                <a:cs typeface="Arial"/>
                <a:sym typeface="Arial"/>
              </a:rPr>
              <a:t>	</a:t>
            </a:r>
            <a:endParaRPr sz="2800" dirty="0"/>
          </a:p>
          <a:p>
            <a:pPr marL="0" lvl="0" indent="0" algn="l" rtl="0">
              <a:lnSpc>
                <a:spcPct val="100000"/>
              </a:lnSpc>
              <a:spcBef>
                <a:spcPts val="720"/>
              </a:spcBef>
              <a:spcAft>
                <a:spcPts val="0"/>
              </a:spcAft>
              <a:buClr>
                <a:srgbClr val="003B49"/>
              </a:buClr>
              <a:buSzPts val="3600"/>
              <a:buNone/>
            </a:pPr>
            <a:r>
              <a:rPr lang="en" sz="3600" dirty="0">
                <a:solidFill>
                  <a:srgbClr val="003B49"/>
                </a:solidFill>
                <a:latin typeface="Arial"/>
                <a:ea typeface="Arial"/>
                <a:cs typeface="Arial"/>
                <a:sym typeface="Arial"/>
              </a:rPr>
              <a:t>		</a:t>
            </a:r>
            <a:endParaRPr dirty="0"/>
          </a:p>
          <a:p>
            <a:pPr marL="0" lvl="0" indent="0" algn="l" rtl="0">
              <a:lnSpc>
                <a:spcPct val="100000"/>
              </a:lnSpc>
              <a:spcBef>
                <a:spcPts val="720"/>
              </a:spcBef>
              <a:spcAft>
                <a:spcPts val="0"/>
              </a:spcAft>
              <a:buClr>
                <a:srgbClr val="509E2F"/>
              </a:buClr>
              <a:buSzPts val="3600"/>
              <a:buNone/>
            </a:pPr>
            <a:r>
              <a:rPr lang="en" sz="3600" b="1" dirty="0">
                <a:latin typeface="Arial"/>
                <a:ea typeface="Arial"/>
                <a:cs typeface="Arial"/>
                <a:sym typeface="Arial"/>
              </a:rPr>
              <a:t>	</a:t>
            </a:r>
            <a:endParaRPr dirty="0"/>
          </a:p>
        </p:txBody>
      </p:sp>
      <p:sp>
        <p:nvSpPr>
          <p:cNvPr id="315" name="Google Shape;315;p45"/>
          <p:cNvSpPr txBox="1">
            <a:spLocks noGrp="1"/>
          </p:cNvSpPr>
          <p:nvPr>
            <p:ph type="body" idx="2"/>
          </p:nvPr>
        </p:nvSpPr>
        <p:spPr>
          <a:xfrm>
            <a:off x="681053" y="1790003"/>
            <a:ext cx="10912883" cy="991999"/>
          </a:xfrm>
          <a:prstGeom prst="rect">
            <a:avLst/>
          </a:prstGeom>
          <a:noFill/>
          <a:ln>
            <a:noFill/>
          </a:ln>
        </p:spPr>
        <p:txBody>
          <a:bodyPr spcFirstLastPara="1" wrap="square" lIns="91425" tIns="45700" rIns="91425" bIns="45700" anchor="t" anchorCtr="0">
            <a:noAutofit/>
          </a:bodyPr>
          <a:lstStyle/>
          <a:p>
            <a:pPr marL="6350" lvl="0" indent="-6350" algn="l" rtl="0">
              <a:lnSpc>
                <a:spcPct val="90000"/>
              </a:lnSpc>
              <a:spcBef>
                <a:spcPts val="0"/>
              </a:spcBef>
              <a:spcAft>
                <a:spcPts val="0"/>
              </a:spcAft>
              <a:buClr>
                <a:srgbClr val="509E2F"/>
              </a:buClr>
              <a:buSzPts val="3600"/>
              <a:buNone/>
            </a:pPr>
            <a:r>
              <a:rPr lang="en" sz="3600">
                <a:latin typeface="Arial"/>
                <a:ea typeface="Arial"/>
                <a:cs typeface="Arial"/>
                <a:sym typeface="Arial"/>
              </a:rPr>
              <a:t>Agenda</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 name="Text Placeholder 1">
            <a:extLst>
              <a:ext uri="{FF2B5EF4-FFF2-40B4-BE49-F238E27FC236}">
                <a16:creationId xmlns:a16="http://schemas.microsoft.com/office/drawing/2014/main" id="{BBB9F502-6DE2-4092-891A-DAD525A70603}"/>
              </a:ext>
            </a:extLst>
          </p:cNvPr>
          <p:cNvSpPr>
            <a:spLocks noGrp="1"/>
          </p:cNvSpPr>
          <p:nvPr>
            <p:ph type="body" idx="1"/>
          </p:nvPr>
        </p:nvSpPr>
        <p:spPr/>
        <p:txBody>
          <a:bodyPr/>
          <a:lstStyle/>
          <a:p>
            <a:pPr marL="342900" indent="-342900">
              <a:spcBef>
                <a:spcPts val="0"/>
              </a:spcBef>
              <a:buClr>
                <a:srgbClr val="000000"/>
              </a:buClr>
              <a:buSzPts val="1800"/>
              <a:buFont typeface="Calibri"/>
              <a:buAutoNum type="arabicPeriod"/>
            </a:pPr>
            <a:r>
              <a:rPr lang="en-US" dirty="0">
                <a:solidFill>
                  <a:srgbClr val="000000"/>
                </a:solidFill>
                <a:latin typeface="Times New Roman"/>
                <a:ea typeface="Times New Roman"/>
                <a:cs typeface="Times New Roman"/>
                <a:sym typeface="Times New Roman"/>
              </a:rPr>
              <a:t>Retired faculty and staff, and faculty emeriti email support. </a:t>
            </a:r>
            <a:r>
              <a:rPr lang="en-US" dirty="0">
                <a:solidFill>
                  <a:srgbClr val="FF0000"/>
                </a:solidFill>
                <a:latin typeface="Times New Roman"/>
                <a:ea typeface="Times New Roman"/>
                <a:cs typeface="Times New Roman"/>
                <a:sym typeface="Times New Roman"/>
              </a:rPr>
              <a:t>Faculty emeriti email support until death.  Retired faculty (non-emeriti) and staff, email support by request of sponsoring department on a renewable basis.</a:t>
            </a:r>
            <a:endParaRPr lang="en-US" dirty="0">
              <a:solidFill>
                <a:srgbClr val="000000"/>
              </a:solidFill>
              <a:latin typeface="Times New Roman"/>
              <a:ea typeface="Times New Roman"/>
              <a:cs typeface="Times New Roman"/>
              <a:sym typeface="Times New Roman"/>
            </a:endParaRPr>
          </a:p>
          <a:p>
            <a:pPr marL="342900" indent="-342900">
              <a:spcBef>
                <a:spcPts val="0"/>
              </a:spcBef>
              <a:buClr>
                <a:srgbClr val="000000"/>
              </a:buClr>
              <a:buSzPts val="1800"/>
              <a:buFont typeface="Calibri"/>
              <a:buAutoNum type="arabicPeriod"/>
            </a:pPr>
            <a:r>
              <a:rPr lang="en-US" dirty="0">
                <a:solidFill>
                  <a:srgbClr val="000000"/>
                </a:solidFill>
                <a:latin typeface="Times New Roman"/>
                <a:cs typeface="Times New Roman"/>
                <a:sym typeface="Times New Roman"/>
              </a:rPr>
              <a:t>Windows 11 rollout preparation. </a:t>
            </a:r>
            <a:r>
              <a:rPr lang="en-US" b="0" i="0" u="none" strike="noStrike" dirty="0">
                <a:solidFill>
                  <a:srgbClr val="000000"/>
                </a:solidFill>
                <a:effectLst/>
                <a:latin typeface="Calibri" panose="020F0502020204030204" pitchFamily="34" charset="0"/>
              </a:rPr>
              <a:t> </a:t>
            </a:r>
            <a:r>
              <a:rPr lang="en-US" b="0" i="0" u="none" strike="noStrike" dirty="0">
                <a:solidFill>
                  <a:srgbClr val="FF0000"/>
                </a:solidFill>
                <a:effectLst/>
                <a:latin typeface="Calibri" panose="020F0502020204030204" pitchFamily="34" charset="0"/>
              </a:rPr>
              <a:t>IT continuing to collect data and studying alternative uses of non-Windows 11 compliant hardware.</a:t>
            </a:r>
            <a:endParaRPr lang="en-US" dirty="0">
              <a:solidFill>
                <a:srgbClr val="FF0000"/>
              </a:solidFill>
              <a:latin typeface="Times New Roman"/>
              <a:ea typeface="Times New Roman"/>
              <a:cs typeface="Times New Roman"/>
              <a:sym typeface="Times New Roman"/>
            </a:endParaRPr>
          </a:p>
          <a:p>
            <a:pPr marL="76200" indent="0">
              <a:buNone/>
            </a:pPr>
            <a:endParaRPr lang="en-US" dirty="0"/>
          </a:p>
        </p:txBody>
      </p:sp>
      <p:sp>
        <p:nvSpPr>
          <p:cNvPr id="3" name="Text Placeholder 2">
            <a:extLst>
              <a:ext uri="{FF2B5EF4-FFF2-40B4-BE49-F238E27FC236}">
                <a16:creationId xmlns:a16="http://schemas.microsoft.com/office/drawing/2014/main" id="{FF8CE387-6539-4F40-8AE0-31F551D58479}"/>
              </a:ext>
            </a:extLst>
          </p:cNvPr>
          <p:cNvSpPr>
            <a:spLocks noGrp="1"/>
          </p:cNvSpPr>
          <p:nvPr>
            <p:ph type="body" idx="2"/>
          </p:nvPr>
        </p:nvSpPr>
        <p:spPr/>
        <p:txBody>
          <a:bodyPr/>
          <a:lstStyle/>
          <a:p>
            <a:pPr marL="0" indent="0" algn="ctr">
              <a:spcBef>
                <a:spcPts val="0"/>
              </a:spcBef>
            </a:pPr>
            <a:r>
              <a:rPr lang="en-US" sz="3200" b="1" dirty="0">
                <a:solidFill>
                  <a:srgbClr val="000000"/>
                </a:solidFill>
                <a:latin typeface="Times New Roman"/>
                <a:ea typeface="Times New Roman"/>
                <a:cs typeface="Times New Roman"/>
                <a:sym typeface="Times New Roman"/>
              </a:rPr>
              <a:t>Current Issues</a:t>
            </a:r>
            <a:endParaRPr lang="en-US" dirty="0"/>
          </a:p>
          <a:p>
            <a:endParaRPr 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45"/>
          <p:cNvSpPr txBox="1">
            <a:spLocks noGrp="1"/>
          </p:cNvSpPr>
          <p:nvPr>
            <p:ph type="body" idx="1"/>
          </p:nvPr>
        </p:nvSpPr>
        <p:spPr>
          <a:xfrm>
            <a:off x="681054" y="3042959"/>
            <a:ext cx="10929485" cy="267379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509E2F"/>
              </a:buClr>
              <a:buSzPts val="3600"/>
              <a:buNone/>
            </a:pPr>
            <a:r>
              <a:rPr lang="en" sz="3600" dirty="0">
                <a:latin typeface="Arial"/>
                <a:ea typeface="Arial"/>
                <a:cs typeface="Arial"/>
                <a:sym typeface="Arial"/>
              </a:rPr>
              <a:t>VI. Reports of Standing Committees</a:t>
            </a:r>
            <a:endParaRPr dirty="0"/>
          </a:p>
          <a:p>
            <a:pPr marL="0" lvl="0" indent="0" algn="l" rtl="0">
              <a:lnSpc>
                <a:spcPct val="100000"/>
              </a:lnSpc>
              <a:spcBef>
                <a:spcPts val="720"/>
              </a:spcBef>
              <a:spcAft>
                <a:spcPts val="0"/>
              </a:spcAft>
              <a:buClr>
                <a:srgbClr val="509E2F"/>
              </a:buClr>
              <a:buSzPts val="3600"/>
              <a:buNone/>
            </a:pPr>
            <a:r>
              <a:rPr lang="en" sz="3600" dirty="0"/>
              <a:t>	</a:t>
            </a:r>
            <a:r>
              <a:rPr lang="en" sz="3600" dirty="0">
                <a:solidFill>
                  <a:srgbClr val="003B49"/>
                </a:solidFill>
              </a:rPr>
              <a:t>D</a:t>
            </a:r>
            <a:r>
              <a:rPr lang="en" sz="3600" dirty="0">
                <a:solidFill>
                  <a:srgbClr val="003B49"/>
                </a:solidFill>
                <a:latin typeface="Arial"/>
                <a:ea typeface="Arial"/>
                <a:cs typeface="Arial"/>
                <a:sym typeface="Arial"/>
              </a:rPr>
              <a:t>.	</a:t>
            </a:r>
            <a:r>
              <a:rPr lang="en" sz="3600" dirty="0">
                <a:solidFill>
                  <a:srgbClr val="003B49"/>
                </a:solidFill>
              </a:rPr>
              <a:t>Personnel</a:t>
            </a:r>
            <a:br>
              <a:rPr lang="en" sz="3600" dirty="0">
                <a:solidFill>
                  <a:srgbClr val="003B49"/>
                </a:solidFill>
                <a:latin typeface="Arial"/>
                <a:ea typeface="Arial"/>
                <a:cs typeface="Arial"/>
                <a:sym typeface="Arial"/>
              </a:rPr>
            </a:br>
            <a:r>
              <a:rPr lang="en" sz="3600" dirty="0">
                <a:solidFill>
                  <a:srgbClr val="003B49"/>
                </a:solidFill>
                <a:latin typeface="Arial"/>
                <a:ea typeface="Arial"/>
                <a:cs typeface="Arial"/>
                <a:sym typeface="Arial"/>
              </a:rPr>
              <a:t>		D. Westenberg</a:t>
            </a:r>
          </a:p>
          <a:p>
            <a:pPr marL="0" lvl="0" indent="0" algn="l" rtl="0">
              <a:lnSpc>
                <a:spcPct val="100000"/>
              </a:lnSpc>
              <a:spcBef>
                <a:spcPts val="0"/>
              </a:spcBef>
              <a:spcAft>
                <a:spcPts val="0"/>
              </a:spcAft>
              <a:buClr>
                <a:srgbClr val="509E2F"/>
              </a:buClr>
              <a:buSzPts val="3600"/>
              <a:buNone/>
            </a:pPr>
            <a:r>
              <a:rPr lang="en" sz="2800" dirty="0">
                <a:solidFill>
                  <a:srgbClr val="003B49"/>
                </a:solidFill>
              </a:rPr>
              <a:t>		</a:t>
            </a:r>
            <a:r>
              <a:rPr lang="en" sz="2800" dirty="0">
                <a:solidFill>
                  <a:srgbClr val="003B49"/>
                </a:solidFill>
                <a:latin typeface="Arial"/>
                <a:ea typeface="Arial"/>
                <a:cs typeface="Arial"/>
                <a:sym typeface="Arial"/>
              </a:rPr>
              <a:t>	</a:t>
            </a:r>
            <a:endParaRPr sz="2800" dirty="0"/>
          </a:p>
          <a:p>
            <a:pPr marL="0" lvl="0" indent="0" algn="l" rtl="0">
              <a:lnSpc>
                <a:spcPct val="100000"/>
              </a:lnSpc>
              <a:spcBef>
                <a:spcPts val="720"/>
              </a:spcBef>
              <a:spcAft>
                <a:spcPts val="0"/>
              </a:spcAft>
              <a:buClr>
                <a:srgbClr val="003B49"/>
              </a:buClr>
              <a:buSzPts val="3600"/>
              <a:buNone/>
            </a:pPr>
            <a:r>
              <a:rPr lang="en" sz="3600" dirty="0">
                <a:solidFill>
                  <a:srgbClr val="003B49"/>
                </a:solidFill>
                <a:latin typeface="Arial"/>
                <a:ea typeface="Arial"/>
                <a:cs typeface="Arial"/>
                <a:sym typeface="Arial"/>
              </a:rPr>
              <a:t>		</a:t>
            </a:r>
            <a:endParaRPr dirty="0"/>
          </a:p>
          <a:p>
            <a:pPr marL="0" lvl="0" indent="0" algn="l" rtl="0">
              <a:lnSpc>
                <a:spcPct val="100000"/>
              </a:lnSpc>
              <a:spcBef>
                <a:spcPts val="720"/>
              </a:spcBef>
              <a:spcAft>
                <a:spcPts val="0"/>
              </a:spcAft>
              <a:buClr>
                <a:srgbClr val="509E2F"/>
              </a:buClr>
              <a:buSzPts val="3600"/>
              <a:buNone/>
            </a:pPr>
            <a:r>
              <a:rPr lang="en" sz="3600" b="1" dirty="0">
                <a:latin typeface="Arial"/>
                <a:ea typeface="Arial"/>
                <a:cs typeface="Arial"/>
                <a:sym typeface="Arial"/>
              </a:rPr>
              <a:t>	</a:t>
            </a:r>
            <a:endParaRPr dirty="0"/>
          </a:p>
        </p:txBody>
      </p:sp>
      <p:sp>
        <p:nvSpPr>
          <p:cNvPr id="315" name="Google Shape;315;p45"/>
          <p:cNvSpPr txBox="1">
            <a:spLocks noGrp="1"/>
          </p:cNvSpPr>
          <p:nvPr>
            <p:ph type="body" idx="2"/>
          </p:nvPr>
        </p:nvSpPr>
        <p:spPr>
          <a:xfrm>
            <a:off x="681053" y="1790003"/>
            <a:ext cx="10912883" cy="991999"/>
          </a:xfrm>
          <a:prstGeom prst="rect">
            <a:avLst/>
          </a:prstGeom>
          <a:noFill/>
          <a:ln>
            <a:noFill/>
          </a:ln>
        </p:spPr>
        <p:txBody>
          <a:bodyPr spcFirstLastPara="1" wrap="square" lIns="91425" tIns="45700" rIns="91425" bIns="45700" anchor="t" anchorCtr="0">
            <a:noAutofit/>
          </a:bodyPr>
          <a:lstStyle/>
          <a:p>
            <a:pPr marL="6350" lvl="0" indent="-6350" algn="l" rtl="0">
              <a:lnSpc>
                <a:spcPct val="90000"/>
              </a:lnSpc>
              <a:spcBef>
                <a:spcPts val="0"/>
              </a:spcBef>
              <a:spcAft>
                <a:spcPts val="0"/>
              </a:spcAft>
              <a:buClr>
                <a:srgbClr val="509E2F"/>
              </a:buClr>
              <a:buSzPts val="3600"/>
              <a:buNone/>
            </a:pPr>
            <a:r>
              <a:rPr lang="en" sz="3600" dirty="0">
                <a:latin typeface="Arial"/>
                <a:ea typeface="Arial"/>
                <a:cs typeface="Arial"/>
                <a:sym typeface="Arial"/>
              </a:rPr>
              <a:t>Agenda</a:t>
            </a:r>
            <a:endParaRPr dirty="0"/>
          </a:p>
        </p:txBody>
      </p:sp>
    </p:spTree>
    <p:extLst>
      <p:ext uri="{BB962C8B-B14F-4D97-AF65-F5344CB8AC3E}">
        <p14:creationId xmlns:p14="http://schemas.microsoft.com/office/powerpoint/2010/main" val="25460385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5"/>
          <p:cNvSpPr txBox="1">
            <a:spLocks noGrp="1"/>
          </p:cNvSpPr>
          <p:nvPr>
            <p:ph type="body" idx="1"/>
          </p:nvPr>
        </p:nvSpPr>
        <p:spPr>
          <a:xfrm>
            <a:off x="681054" y="3042959"/>
            <a:ext cx="10929485" cy="2673790"/>
          </a:xfrm>
          <a:prstGeom prst="rect">
            <a:avLst/>
          </a:prstGeom>
          <a:noFill/>
          <a:ln>
            <a:noFill/>
          </a:ln>
        </p:spPr>
        <p:txBody>
          <a:bodyPr spcFirstLastPara="1" wrap="square" lIns="91425" tIns="45700" rIns="91425" bIns="45700" anchor="t" anchorCtr="0">
            <a:noAutofit/>
          </a:bodyPr>
          <a:lstStyle/>
          <a:p>
            <a:pPr marL="857250" lvl="0" indent="-857250" algn="l" rtl="0">
              <a:lnSpc>
                <a:spcPct val="100000"/>
              </a:lnSpc>
              <a:spcBef>
                <a:spcPts val="0"/>
              </a:spcBef>
              <a:spcAft>
                <a:spcPts val="0"/>
              </a:spcAft>
              <a:buClr>
                <a:srgbClr val="003B49"/>
              </a:buClr>
              <a:buSzPts val="3600"/>
              <a:buAutoNum type="romanUcPeriod" startAt="2"/>
            </a:pPr>
            <a:r>
              <a:rPr lang="en" sz="3600" dirty="0">
                <a:solidFill>
                  <a:srgbClr val="58A339"/>
                </a:solidFill>
                <a:latin typeface="Arial"/>
                <a:ea typeface="Arial"/>
                <a:cs typeface="Arial"/>
                <a:sym typeface="Arial"/>
              </a:rPr>
              <a:t>Approval of Minutes</a:t>
            </a:r>
            <a:endParaRPr dirty="0">
              <a:solidFill>
                <a:srgbClr val="58A339"/>
              </a:solidFill>
            </a:endParaRPr>
          </a:p>
          <a:p>
            <a:pPr marL="1490663" lvl="0" indent="-576263" algn="l" rtl="0">
              <a:lnSpc>
                <a:spcPct val="100000"/>
              </a:lnSpc>
              <a:spcBef>
                <a:spcPts val="720"/>
              </a:spcBef>
              <a:spcAft>
                <a:spcPts val="0"/>
              </a:spcAft>
              <a:buClr>
                <a:srgbClr val="003B49"/>
              </a:buClr>
              <a:buSzPts val="3600"/>
              <a:buNone/>
            </a:pPr>
            <a:r>
              <a:rPr lang="en" sz="3600" dirty="0">
                <a:solidFill>
                  <a:srgbClr val="003B49"/>
                </a:solidFill>
              </a:rPr>
              <a:t>October</a:t>
            </a:r>
            <a:r>
              <a:rPr lang="en" sz="3600" dirty="0">
                <a:solidFill>
                  <a:srgbClr val="003B49"/>
                </a:solidFill>
                <a:latin typeface="Arial"/>
                <a:ea typeface="Arial"/>
                <a:cs typeface="Arial"/>
                <a:sym typeface="Arial"/>
              </a:rPr>
              <a:t> 20, 2022</a:t>
            </a:r>
            <a:endParaRPr sz="1800" dirty="0">
              <a:solidFill>
                <a:srgbClr val="003B49"/>
              </a:solidFill>
              <a:latin typeface="Arial"/>
              <a:ea typeface="Arial"/>
              <a:cs typeface="Arial"/>
              <a:sym typeface="Arial"/>
            </a:endParaRPr>
          </a:p>
          <a:p>
            <a:pPr marL="0" lvl="0" indent="0" algn="l" rtl="0">
              <a:lnSpc>
                <a:spcPct val="100000"/>
              </a:lnSpc>
              <a:spcBef>
                <a:spcPts val="720"/>
              </a:spcBef>
              <a:spcAft>
                <a:spcPts val="0"/>
              </a:spcAft>
              <a:buClr>
                <a:srgbClr val="509E2F"/>
              </a:buClr>
              <a:buSzPts val="3600"/>
              <a:buNone/>
            </a:pPr>
            <a:endParaRPr sz="3600" dirty="0">
              <a:latin typeface="Arial"/>
              <a:ea typeface="Arial"/>
              <a:cs typeface="Arial"/>
              <a:sym typeface="Arial"/>
            </a:endParaRPr>
          </a:p>
          <a:p>
            <a:pPr marL="0" lvl="0" indent="0" algn="l" rtl="0">
              <a:lnSpc>
                <a:spcPct val="100000"/>
              </a:lnSpc>
              <a:spcBef>
                <a:spcPts val="720"/>
              </a:spcBef>
              <a:spcAft>
                <a:spcPts val="0"/>
              </a:spcAft>
              <a:buClr>
                <a:srgbClr val="509E2F"/>
              </a:buClr>
              <a:buSzPts val="3600"/>
              <a:buNone/>
            </a:pPr>
            <a:endParaRPr sz="3600" dirty="0">
              <a:latin typeface="Arial"/>
              <a:ea typeface="Arial"/>
              <a:cs typeface="Arial"/>
              <a:sym typeface="Arial"/>
            </a:endParaRPr>
          </a:p>
        </p:txBody>
      </p:sp>
      <p:sp>
        <p:nvSpPr>
          <p:cNvPr id="131" name="Google Shape;131;p5"/>
          <p:cNvSpPr txBox="1">
            <a:spLocks noGrp="1"/>
          </p:cNvSpPr>
          <p:nvPr>
            <p:ph type="body" idx="2"/>
          </p:nvPr>
        </p:nvSpPr>
        <p:spPr>
          <a:xfrm>
            <a:off x="681053" y="1790003"/>
            <a:ext cx="10912883" cy="99199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509E2F"/>
              </a:buClr>
              <a:buSzPts val="3600"/>
              <a:buNone/>
            </a:pPr>
            <a:r>
              <a:rPr lang="en" sz="3600">
                <a:latin typeface="Arial"/>
                <a:ea typeface="Arial"/>
                <a:cs typeface="Arial"/>
                <a:sym typeface="Arial"/>
              </a:rPr>
              <a:t>Agenda</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E58F1F-1116-41A6-BBC6-6415261354E6}"/>
              </a:ext>
            </a:extLst>
          </p:cNvPr>
          <p:cNvSpPr>
            <a:spLocks noGrp="1"/>
          </p:cNvSpPr>
          <p:nvPr>
            <p:ph type="body" idx="1"/>
          </p:nvPr>
        </p:nvSpPr>
        <p:spPr/>
        <p:txBody>
          <a:bodyPr/>
          <a:lstStyle/>
          <a:p>
            <a:r>
              <a:rPr lang="en-US" sz="3600" dirty="0"/>
              <a:t>Email access for Emeritus Faculty</a:t>
            </a:r>
          </a:p>
        </p:txBody>
      </p:sp>
      <p:sp>
        <p:nvSpPr>
          <p:cNvPr id="3" name="Text Placeholder 2">
            <a:extLst>
              <a:ext uri="{FF2B5EF4-FFF2-40B4-BE49-F238E27FC236}">
                <a16:creationId xmlns:a16="http://schemas.microsoft.com/office/drawing/2014/main" id="{11B30F92-687A-47F8-ADB6-1C81D7C6855A}"/>
              </a:ext>
            </a:extLst>
          </p:cNvPr>
          <p:cNvSpPr>
            <a:spLocks noGrp="1"/>
          </p:cNvSpPr>
          <p:nvPr>
            <p:ph type="body" idx="2"/>
          </p:nvPr>
        </p:nvSpPr>
        <p:spPr/>
        <p:txBody>
          <a:bodyPr>
            <a:normAutofit/>
          </a:bodyPr>
          <a:lstStyle/>
          <a:p>
            <a:r>
              <a:rPr lang="en-US" sz="3600" dirty="0"/>
              <a:t>Referral</a:t>
            </a:r>
          </a:p>
        </p:txBody>
      </p:sp>
    </p:spTree>
    <p:extLst>
      <p:ext uri="{BB962C8B-B14F-4D97-AF65-F5344CB8AC3E}">
        <p14:creationId xmlns:p14="http://schemas.microsoft.com/office/powerpoint/2010/main" val="12975244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91700AB-E839-457A-AD3A-E6E1976D8550}"/>
              </a:ext>
            </a:extLst>
          </p:cNvPr>
          <p:cNvSpPr>
            <a:spLocks noGrp="1"/>
          </p:cNvSpPr>
          <p:nvPr>
            <p:ph type="body" idx="1"/>
          </p:nvPr>
        </p:nvSpPr>
        <p:spPr/>
        <p:txBody>
          <a:bodyPr/>
          <a:lstStyle/>
          <a:p>
            <a:endParaRPr lang="en-US"/>
          </a:p>
        </p:txBody>
      </p:sp>
      <p:sp>
        <p:nvSpPr>
          <p:cNvPr id="3" name="Text Placeholder 2">
            <a:extLst>
              <a:ext uri="{FF2B5EF4-FFF2-40B4-BE49-F238E27FC236}">
                <a16:creationId xmlns:a16="http://schemas.microsoft.com/office/drawing/2014/main" id="{FC1C1BBA-E3B3-476F-9E4D-7D25126F91C9}"/>
              </a:ext>
            </a:extLst>
          </p:cNvPr>
          <p:cNvSpPr>
            <a:spLocks noGrp="1"/>
          </p:cNvSpPr>
          <p:nvPr>
            <p:ph type="body" idx="2"/>
          </p:nvPr>
        </p:nvSpPr>
        <p:spPr/>
        <p:txBody>
          <a:bodyPr>
            <a:normAutofit/>
          </a:bodyPr>
          <a:lstStyle/>
          <a:p>
            <a:r>
              <a:rPr lang="en-US" sz="3600" dirty="0"/>
              <a:t>IT Policy</a:t>
            </a:r>
          </a:p>
        </p:txBody>
      </p:sp>
      <p:pic>
        <p:nvPicPr>
          <p:cNvPr id="1026" name="Picture 1">
            <a:extLst>
              <a:ext uri="{FF2B5EF4-FFF2-40B4-BE49-F238E27FC236}">
                <a16:creationId xmlns:a16="http://schemas.microsoft.com/office/drawing/2014/main" id="{C465FF3F-E377-4B08-B8E6-85D471653B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635" y="2551053"/>
            <a:ext cx="11143900" cy="292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49554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A106D36-37A1-4D3B-B23C-31C2C95693C6}"/>
              </a:ext>
            </a:extLst>
          </p:cNvPr>
          <p:cNvSpPr>
            <a:spLocks noGrp="1"/>
          </p:cNvSpPr>
          <p:nvPr>
            <p:ph type="body" idx="1"/>
          </p:nvPr>
        </p:nvSpPr>
        <p:spPr/>
        <p:txBody>
          <a:bodyPr/>
          <a:lstStyle/>
          <a:p>
            <a:endParaRPr lang="en-US"/>
          </a:p>
        </p:txBody>
      </p:sp>
      <p:sp>
        <p:nvSpPr>
          <p:cNvPr id="3" name="Text Placeholder 2">
            <a:extLst>
              <a:ext uri="{FF2B5EF4-FFF2-40B4-BE49-F238E27FC236}">
                <a16:creationId xmlns:a16="http://schemas.microsoft.com/office/drawing/2014/main" id="{AAC8A19F-F9E9-483B-92C0-E8801D098523}"/>
              </a:ext>
            </a:extLst>
          </p:cNvPr>
          <p:cNvSpPr>
            <a:spLocks noGrp="1"/>
          </p:cNvSpPr>
          <p:nvPr>
            <p:ph type="body" idx="2"/>
          </p:nvPr>
        </p:nvSpPr>
        <p:spPr/>
        <p:txBody>
          <a:bodyPr>
            <a:normAutofit/>
          </a:bodyPr>
          <a:lstStyle/>
          <a:p>
            <a:r>
              <a:rPr lang="en-US" sz="3600" dirty="0"/>
              <a:t>IT Policy</a:t>
            </a:r>
          </a:p>
        </p:txBody>
      </p:sp>
      <p:pic>
        <p:nvPicPr>
          <p:cNvPr id="2050" name="Picture 2">
            <a:extLst>
              <a:ext uri="{FF2B5EF4-FFF2-40B4-BE49-F238E27FC236}">
                <a16:creationId xmlns:a16="http://schemas.microsoft.com/office/drawing/2014/main" id="{49349E6C-20DA-4E3F-86C5-3DD9AE4D5E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5660" y="2462191"/>
            <a:ext cx="8413224" cy="4247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47603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BA0DD6-B0B7-4319-AA30-00DDCB2932B3}"/>
              </a:ext>
            </a:extLst>
          </p:cNvPr>
          <p:cNvSpPr>
            <a:spLocks noGrp="1"/>
          </p:cNvSpPr>
          <p:nvPr>
            <p:ph type="body" idx="1"/>
          </p:nvPr>
        </p:nvSpPr>
        <p:spPr/>
        <p:txBody>
          <a:bodyPr/>
          <a:lstStyle/>
          <a:p>
            <a:pPr marL="0" marR="0" indent="0">
              <a:spcBef>
                <a:spcPts val="0"/>
              </a:spcBef>
              <a:spcAft>
                <a:spcPts val="0"/>
              </a:spcAft>
              <a:buNone/>
            </a:pPr>
            <a:r>
              <a:rPr lang="en-US" sz="1800" i="1" dirty="0">
                <a:solidFill>
                  <a:srgbClr val="FF0000"/>
                </a:solidFill>
                <a:effectLst/>
                <a:latin typeface="Calibri" panose="020F0502020204030204" pitchFamily="34" charset="0"/>
                <a:ea typeface="Calibri" panose="020F0502020204030204" pitchFamily="34" charset="0"/>
              </a:rPr>
              <a:t>“Good day, </a:t>
            </a:r>
            <a:endParaRPr lang="en-US" sz="18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800" i="1" dirty="0">
                <a:solidFill>
                  <a:srgbClr val="FF0000"/>
                </a:solidFill>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800" i="1" dirty="0">
                <a:solidFill>
                  <a:srgbClr val="FF0000"/>
                </a:solidFill>
                <a:effectLst/>
                <a:latin typeface="Calibri" panose="020F0502020204030204" pitchFamily="34" charset="0"/>
                <a:ea typeface="Calibri" panose="020F0502020204030204" pitchFamily="34" charset="0"/>
              </a:rPr>
              <a:t>This note is going out to all emeriti to explain a recent procedural change by the UM System that affects emeriti access to resources. The purpose of the changes is to ensure that we have active HR records before allowing access to certain resources, such as Shibboleth authentication and access to library journals. To resolve this change to resource access, you will need to request a courtesy appointment with HR through your former department. It is fine if you just forward this email to your department as a way of explaining the issue as the change was not well communicated before going into effect.</a:t>
            </a:r>
            <a:endParaRPr lang="en-US" sz="18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800" i="1" dirty="0">
                <a:solidFill>
                  <a:srgbClr val="FF0000"/>
                </a:solidFill>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800" i="1" dirty="0">
                <a:solidFill>
                  <a:srgbClr val="FF0000"/>
                </a:solidFill>
                <a:effectLst/>
                <a:latin typeface="Calibri" panose="020F0502020204030204" pitchFamily="34" charset="0"/>
                <a:ea typeface="Calibri" panose="020F0502020204030204" pitchFamily="34" charset="0"/>
              </a:rPr>
              <a:t>As for your account/email access, I have placed a 3 year exception on your account so nothing will happen there. That is unaffected by the change above. There will be some upcoming account automation for notification and auto extensions of your account exceptions. As it isn’t written yet, I’m manually tracking and ensuring access continues for your email.”</a:t>
            </a:r>
            <a:endParaRPr lang="en-US" sz="1800" dirty="0">
              <a:effectLst/>
              <a:latin typeface="Calibri" panose="020F0502020204030204" pitchFamily="34" charset="0"/>
              <a:ea typeface="Calibri" panose="020F0502020204030204" pitchFamily="34" charset="0"/>
            </a:endParaRPr>
          </a:p>
        </p:txBody>
      </p:sp>
      <p:sp>
        <p:nvSpPr>
          <p:cNvPr id="3" name="Text Placeholder 2">
            <a:extLst>
              <a:ext uri="{FF2B5EF4-FFF2-40B4-BE49-F238E27FC236}">
                <a16:creationId xmlns:a16="http://schemas.microsoft.com/office/drawing/2014/main" id="{84216F0A-C54D-462C-94BC-BA35C6AD7584}"/>
              </a:ext>
            </a:extLst>
          </p:cNvPr>
          <p:cNvSpPr>
            <a:spLocks noGrp="1"/>
          </p:cNvSpPr>
          <p:nvPr>
            <p:ph type="body" idx="2"/>
          </p:nvPr>
        </p:nvSpPr>
        <p:spPr/>
        <p:txBody>
          <a:bodyPr>
            <a:normAutofit/>
          </a:bodyPr>
          <a:lstStyle/>
          <a:p>
            <a:r>
              <a:rPr lang="en-US" sz="3600" dirty="0"/>
              <a:t>Email to Emeritus Faculty</a:t>
            </a:r>
          </a:p>
        </p:txBody>
      </p:sp>
    </p:spTree>
    <p:extLst>
      <p:ext uri="{BB962C8B-B14F-4D97-AF65-F5344CB8AC3E}">
        <p14:creationId xmlns:p14="http://schemas.microsoft.com/office/powerpoint/2010/main" val="40476011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3751BBE-F4A3-40F1-9412-C7223E7464FC}"/>
              </a:ext>
            </a:extLst>
          </p:cNvPr>
          <p:cNvSpPr>
            <a:spLocks noGrp="1"/>
          </p:cNvSpPr>
          <p:nvPr>
            <p:ph type="body" idx="1"/>
          </p:nvPr>
        </p:nvSpPr>
        <p:spPr/>
        <p:txBody>
          <a:bodyPr/>
          <a:lstStyle/>
          <a:p>
            <a:r>
              <a:rPr lang="en-US" sz="3200" dirty="0"/>
              <a:t>Emeritus faculty retain access to email, campus wi-fi login, access to digital library resources indefinitely</a:t>
            </a:r>
          </a:p>
          <a:p>
            <a:r>
              <a:rPr lang="en-US" sz="3200" dirty="0"/>
              <a:t>Retired faculty may retain access to email, campus wi-fi login, access to digital library resources by requesting a courtesy appointment from their department</a:t>
            </a:r>
          </a:p>
          <a:p>
            <a:r>
              <a:rPr lang="en-US" sz="3200" dirty="0"/>
              <a:t>IT is in the process of automating the process</a:t>
            </a:r>
          </a:p>
        </p:txBody>
      </p:sp>
      <p:sp>
        <p:nvSpPr>
          <p:cNvPr id="3" name="Text Placeholder 2">
            <a:extLst>
              <a:ext uri="{FF2B5EF4-FFF2-40B4-BE49-F238E27FC236}">
                <a16:creationId xmlns:a16="http://schemas.microsoft.com/office/drawing/2014/main" id="{519F64F0-F7FB-4365-B2E4-04C03576DCBB}"/>
              </a:ext>
            </a:extLst>
          </p:cNvPr>
          <p:cNvSpPr>
            <a:spLocks noGrp="1"/>
          </p:cNvSpPr>
          <p:nvPr>
            <p:ph type="body" idx="2"/>
          </p:nvPr>
        </p:nvSpPr>
        <p:spPr/>
        <p:txBody>
          <a:bodyPr>
            <a:normAutofit/>
          </a:bodyPr>
          <a:lstStyle/>
          <a:p>
            <a:r>
              <a:rPr lang="en-US" sz="3600" dirty="0"/>
              <a:t>Summary</a:t>
            </a:r>
          </a:p>
        </p:txBody>
      </p:sp>
    </p:spTree>
    <p:extLst>
      <p:ext uri="{BB962C8B-B14F-4D97-AF65-F5344CB8AC3E}">
        <p14:creationId xmlns:p14="http://schemas.microsoft.com/office/powerpoint/2010/main" val="15052674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45"/>
          <p:cNvSpPr txBox="1">
            <a:spLocks noGrp="1"/>
          </p:cNvSpPr>
          <p:nvPr>
            <p:ph type="body" idx="1"/>
          </p:nvPr>
        </p:nvSpPr>
        <p:spPr>
          <a:xfrm>
            <a:off x="681054" y="3042959"/>
            <a:ext cx="10929485" cy="267379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509E2F"/>
              </a:buClr>
              <a:buSzPts val="3600"/>
              <a:buNone/>
            </a:pPr>
            <a:r>
              <a:rPr lang="en" sz="3600" dirty="0">
                <a:latin typeface="Arial"/>
                <a:ea typeface="Arial"/>
                <a:cs typeface="Arial"/>
                <a:sym typeface="Arial"/>
              </a:rPr>
              <a:t>VI. Reports of Standing Committees</a:t>
            </a:r>
            <a:endParaRPr dirty="0"/>
          </a:p>
          <a:p>
            <a:pPr marL="0" lvl="0" indent="0" algn="l" rtl="0">
              <a:lnSpc>
                <a:spcPct val="100000"/>
              </a:lnSpc>
              <a:spcBef>
                <a:spcPts val="720"/>
              </a:spcBef>
              <a:spcAft>
                <a:spcPts val="0"/>
              </a:spcAft>
              <a:buClr>
                <a:srgbClr val="509E2F"/>
              </a:buClr>
              <a:buSzPts val="3600"/>
              <a:buNone/>
            </a:pPr>
            <a:r>
              <a:rPr lang="en" sz="3600" dirty="0"/>
              <a:t>	</a:t>
            </a:r>
            <a:r>
              <a:rPr lang="en" sz="3600" dirty="0">
                <a:solidFill>
                  <a:srgbClr val="003B49"/>
                </a:solidFill>
              </a:rPr>
              <a:t>E</a:t>
            </a:r>
            <a:r>
              <a:rPr lang="en" sz="3600" dirty="0">
                <a:solidFill>
                  <a:srgbClr val="003B49"/>
                </a:solidFill>
                <a:latin typeface="Arial"/>
                <a:ea typeface="Arial"/>
                <a:cs typeface="Arial"/>
                <a:sym typeface="Arial"/>
              </a:rPr>
              <a:t>.	</a:t>
            </a:r>
            <a:r>
              <a:rPr lang="en" sz="3600" dirty="0">
                <a:solidFill>
                  <a:srgbClr val="003B49"/>
                </a:solidFill>
              </a:rPr>
              <a:t>Library and Learning Resources</a:t>
            </a:r>
            <a:br>
              <a:rPr lang="en" sz="3600" dirty="0">
                <a:solidFill>
                  <a:srgbClr val="003B49"/>
                </a:solidFill>
                <a:latin typeface="Arial"/>
                <a:ea typeface="Arial"/>
                <a:cs typeface="Arial"/>
                <a:sym typeface="Arial"/>
              </a:rPr>
            </a:br>
            <a:r>
              <a:rPr lang="en" sz="3600" dirty="0">
                <a:solidFill>
                  <a:srgbClr val="003B49"/>
                </a:solidFill>
                <a:latin typeface="Arial"/>
                <a:ea typeface="Arial"/>
                <a:cs typeface="Arial"/>
                <a:sym typeface="Arial"/>
              </a:rPr>
              <a:t>		</a:t>
            </a:r>
            <a:r>
              <a:rPr lang="en" sz="3600" dirty="0">
                <a:solidFill>
                  <a:srgbClr val="003B49"/>
                </a:solidFill>
              </a:rPr>
              <a:t>J. Porcel</a:t>
            </a:r>
            <a:endParaRPr lang="en" sz="3600" dirty="0">
              <a:solidFill>
                <a:srgbClr val="003B49"/>
              </a:solidFill>
              <a:latin typeface="Arial"/>
              <a:ea typeface="Arial"/>
              <a:cs typeface="Arial"/>
              <a:sym typeface="Arial"/>
            </a:endParaRPr>
          </a:p>
          <a:p>
            <a:pPr marL="0" lvl="0" indent="0" algn="l" rtl="0">
              <a:lnSpc>
                <a:spcPct val="100000"/>
              </a:lnSpc>
              <a:spcBef>
                <a:spcPts val="0"/>
              </a:spcBef>
              <a:spcAft>
                <a:spcPts val="0"/>
              </a:spcAft>
              <a:buClr>
                <a:srgbClr val="509E2F"/>
              </a:buClr>
              <a:buSzPts val="3600"/>
              <a:buNone/>
            </a:pPr>
            <a:r>
              <a:rPr lang="en" sz="2800" dirty="0">
                <a:solidFill>
                  <a:srgbClr val="003B49"/>
                </a:solidFill>
              </a:rPr>
              <a:t>		</a:t>
            </a:r>
            <a:r>
              <a:rPr lang="en" sz="2800" dirty="0">
                <a:solidFill>
                  <a:srgbClr val="003B49"/>
                </a:solidFill>
                <a:latin typeface="Arial"/>
                <a:ea typeface="Arial"/>
                <a:cs typeface="Arial"/>
                <a:sym typeface="Arial"/>
              </a:rPr>
              <a:t>	</a:t>
            </a:r>
            <a:endParaRPr sz="2800" dirty="0"/>
          </a:p>
          <a:p>
            <a:pPr marL="0" lvl="0" indent="0" algn="l" rtl="0">
              <a:lnSpc>
                <a:spcPct val="100000"/>
              </a:lnSpc>
              <a:spcBef>
                <a:spcPts val="720"/>
              </a:spcBef>
              <a:spcAft>
                <a:spcPts val="0"/>
              </a:spcAft>
              <a:buClr>
                <a:srgbClr val="003B49"/>
              </a:buClr>
              <a:buSzPts val="3600"/>
              <a:buNone/>
            </a:pPr>
            <a:r>
              <a:rPr lang="en" sz="3600" dirty="0">
                <a:solidFill>
                  <a:srgbClr val="003B49"/>
                </a:solidFill>
                <a:latin typeface="Arial"/>
                <a:ea typeface="Arial"/>
                <a:cs typeface="Arial"/>
                <a:sym typeface="Arial"/>
              </a:rPr>
              <a:t>		</a:t>
            </a:r>
            <a:endParaRPr dirty="0"/>
          </a:p>
          <a:p>
            <a:pPr marL="0" lvl="0" indent="0" algn="l" rtl="0">
              <a:lnSpc>
                <a:spcPct val="100000"/>
              </a:lnSpc>
              <a:spcBef>
                <a:spcPts val="720"/>
              </a:spcBef>
              <a:spcAft>
                <a:spcPts val="0"/>
              </a:spcAft>
              <a:buClr>
                <a:srgbClr val="509E2F"/>
              </a:buClr>
              <a:buSzPts val="3600"/>
              <a:buNone/>
            </a:pPr>
            <a:r>
              <a:rPr lang="en" sz="3600" b="1" dirty="0">
                <a:latin typeface="Arial"/>
                <a:ea typeface="Arial"/>
                <a:cs typeface="Arial"/>
                <a:sym typeface="Arial"/>
              </a:rPr>
              <a:t>	</a:t>
            </a:r>
            <a:endParaRPr dirty="0"/>
          </a:p>
        </p:txBody>
      </p:sp>
      <p:sp>
        <p:nvSpPr>
          <p:cNvPr id="315" name="Google Shape;315;p45"/>
          <p:cNvSpPr txBox="1">
            <a:spLocks noGrp="1"/>
          </p:cNvSpPr>
          <p:nvPr>
            <p:ph type="body" idx="2"/>
          </p:nvPr>
        </p:nvSpPr>
        <p:spPr>
          <a:xfrm>
            <a:off x="681053" y="1790003"/>
            <a:ext cx="10912883" cy="991999"/>
          </a:xfrm>
          <a:prstGeom prst="rect">
            <a:avLst/>
          </a:prstGeom>
          <a:noFill/>
          <a:ln>
            <a:noFill/>
          </a:ln>
        </p:spPr>
        <p:txBody>
          <a:bodyPr spcFirstLastPara="1" wrap="square" lIns="91425" tIns="45700" rIns="91425" bIns="45700" anchor="t" anchorCtr="0">
            <a:noAutofit/>
          </a:bodyPr>
          <a:lstStyle/>
          <a:p>
            <a:pPr marL="6350" lvl="0" indent="-6350" algn="l" rtl="0">
              <a:lnSpc>
                <a:spcPct val="90000"/>
              </a:lnSpc>
              <a:spcBef>
                <a:spcPts val="0"/>
              </a:spcBef>
              <a:spcAft>
                <a:spcPts val="0"/>
              </a:spcAft>
              <a:buClr>
                <a:srgbClr val="509E2F"/>
              </a:buClr>
              <a:buSzPts val="3600"/>
              <a:buNone/>
            </a:pPr>
            <a:r>
              <a:rPr lang="en" sz="3600">
                <a:latin typeface="Arial"/>
                <a:ea typeface="Arial"/>
                <a:cs typeface="Arial"/>
                <a:sym typeface="Arial"/>
              </a:rPr>
              <a:t>Agenda</a:t>
            </a:r>
            <a:endParaRPr/>
          </a:p>
        </p:txBody>
      </p:sp>
    </p:spTree>
    <p:extLst>
      <p:ext uri="{BB962C8B-B14F-4D97-AF65-F5344CB8AC3E}">
        <p14:creationId xmlns:p14="http://schemas.microsoft.com/office/powerpoint/2010/main" val="14031792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4400" dirty="0"/>
              <a:t>Library and Learning Resources</a:t>
            </a:r>
          </a:p>
        </p:txBody>
      </p:sp>
      <p:sp>
        <p:nvSpPr>
          <p:cNvPr id="7" name="Text Placeholder 6"/>
          <p:cNvSpPr>
            <a:spLocks noGrp="1"/>
          </p:cNvSpPr>
          <p:nvPr>
            <p:ph type="body" sz="quarter" idx="10"/>
          </p:nvPr>
        </p:nvSpPr>
        <p:spPr>
          <a:xfrm>
            <a:off x="1735665" y="2061006"/>
            <a:ext cx="5308605" cy="481778"/>
          </a:xfrm>
        </p:spPr>
        <p:txBody>
          <a:bodyPr/>
          <a:lstStyle/>
          <a:p>
            <a:r>
              <a:rPr lang="en-US" sz="2000" dirty="0"/>
              <a:t>State of the Library Report 2022 - 2023</a:t>
            </a:r>
          </a:p>
        </p:txBody>
      </p:sp>
    </p:spTree>
    <p:extLst>
      <p:ext uri="{BB962C8B-B14F-4D97-AF65-F5344CB8AC3E}">
        <p14:creationId xmlns:p14="http://schemas.microsoft.com/office/powerpoint/2010/main" val="755293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a:buFont typeface="Wingdings" pitchFamily="2" charset="2"/>
              <a:buChar char="v"/>
            </a:pPr>
            <a:r>
              <a:rPr lang="en-US" dirty="0">
                <a:solidFill>
                  <a:srgbClr val="000000"/>
                </a:solidFill>
                <a:latin typeface="Orgon Slab Light"/>
                <a:cs typeface="Orgon Slab Light"/>
              </a:rPr>
              <a:t>Shared System Services</a:t>
            </a:r>
          </a:p>
          <a:p>
            <a:pPr lvl="1">
              <a:buFont typeface="Wingdings" pitchFamily="2" charset="2"/>
              <a:buChar char="q"/>
            </a:pPr>
            <a:r>
              <a:rPr lang="en-US" b="1" dirty="0">
                <a:solidFill>
                  <a:srgbClr val="000000"/>
                </a:solidFill>
                <a:latin typeface="Orgon Slab Light"/>
                <a:cs typeface="Orgon Slab Light"/>
              </a:rPr>
              <a:t>$2,737,240 </a:t>
            </a:r>
            <a:r>
              <a:rPr lang="en-US" dirty="0">
                <a:solidFill>
                  <a:srgbClr val="000000"/>
                </a:solidFill>
                <a:latin typeface="Orgon Slab Light"/>
                <a:cs typeface="Orgon Slab Light"/>
              </a:rPr>
              <a:t>budget allocation will remain flat or decrease</a:t>
            </a:r>
          </a:p>
          <a:p>
            <a:pPr lvl="1">
              <a:buFont typeface="Wingdings" pitchFamily="2" charset="2"/>
              <a:buChar char="q"/>
            </a:pPr>
            <a:r>
              <a:rPr lang="en-US" dirty="0">
                <a:solidFill>
                  <a:srgbClr val="000000"/>
                </a:solidFill>
              </a:rPr>
              <a:t>Existing system allocation will be redirected toward:</a:t>
            </a:r>
          </a:p>
          <a:p>
            <a:pPr lvl="2">
              <a:buFont typeface="Wingdings" pitchFamily="2" charset="2"/>
              <a:buChar char="§"/>
            </a:pPr>
            <a:r>
              <a:rPr lang="en-US" dirty="0">
                <a:solidFill>
                  <a:srgbClr val="000000"/>
                </a:solidFill>
              </a:rPr>
              <a:t> Infrastructure support</a:t>
            </a:r>
          </a:p>
          <a:p>
            <a:pPr lvl="3">
              <a:buFont typeface="Arial" panose="020B0604020202020204" pitchFamily="34" charset="0"/>
              <a:buChar char="•"/>
            </a:pPr>
            <a:r>
              <a:rPr lang="en-US" dirty="0">
                <a:solidFill>
                  <a:srgbClr val="000000"/>
                </a:solidFill>
              </a:rPr>
              <a:t>FOLIO, shared cataloging (open source, paying EBSCO to host and manage)</a:t>
            </a:r>
          </a:p>
          <a:p>
            <a:pPr lvl="3">
              <a:buFont typeface="Arial" panose="020B0604020202020204" pitchFamily="34" charset="0"/>
              <a:buChar char="•"/>
            </a:pPr>
            <a:r>
              <a:rPr lang="en-US" dirty="0">
                <a:solidFill>
                  <a:srgbClr val="000000"/>
                </a:solidFill>
              </a:rPr>
              <a:t>EDS, shared discovery tool (EBSCO)</a:t>
            </a:r>
          </a:p>
          <a:p>
            <a:pPr lvl="2">
              <a:buFont typeface="Arial" panose="020B0604020202020204" pitchFamily="34" charset="0"/>
              <a:buChar char="•"/>
            </a:pPr>
            <a:r>
              <a:rPr lang="en-US" dirty="0">
                <a:solidFill>
                  <a:srgbClr val="000000"/>
                </a:solidFill>
              </a:rPr>
              <a:t>Support personnel</a:t>
            </a:r>
          </a:p>
          <a:p>
            <a:pPr marL="457200" lvl="1" indent="0">
              <a:buNone/>
            </a:pPr>
            <a:endParaRPr lang="en-US" dirty="0">
              <a:solidFill>
                <a:srgbClr val="000000"/>
              </a:solidFill>
            </a:endParaRPr>
          </a:p>
        </p:txBody>
      </p:sp>
      <p:sp>
        <p:nvSpPr>
          <p:cNvPr id="3" name="Text Placeholder 2"/>
          <p:cNvSpPr>
            <a:spLocks noGrp="1"/>
          </p:cNvSpPr>
          <p:nvPr>
            <p:ph type="body" sz="quarter" idx="10"/>
          </p:nvPr>
        </p:nvSpPr>
        <p:spPr/>
        <p:txBody>
          <a:bodyPr/>
          <a:lstStyle/>
          <a:p>
            <a:r>
              <a:rPr lang="en-US" dirty="0"/>
              <a:t>Acquisitions - System</a:t>
            </a:r>
          </a:p>
        </p:txBody>
      </p:sp>
    </p:spTree>
    <p:extLst>
      <p:ext uri="{BB962C8B-B14F-4D97-AF65-F5344CB8AC3E}">
        <p14:creationId xmlns:p14="http://schemas.microsoft.com/office/powerpoint/2010/main" val="19243154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1935655" y="977611"/>
            <a:ext cx="8184662" cy="411171"/>
          </a:xfrm>
        </p:spPr>
        <p:txBody>
          <a:bodyPr/>
          <a:lstStyle/>
          <a:p>
            <a:pPr marL="342900" indent="-342900">
              <a:buFont typeface="Wingdings" pitchFamily="2" charset="2"/>
              <a:buChar char="v"/>
            </a:pPr>
            <a:r>
              <a:rPr lang="en-US" b="1" dirty="0">
                <a:solidFill>
                  <a:srgbClr val="000000"/>
                </a:solidFill>
              </a:rPr>
              <a:t>Shared</a:t>
            </a:r>
            <a:r>
              <a:rPr lang="en-US" dirty="0"/>
              <a:t> </a:t>
            </a:r>
            <a:r>
              <a:rPr lang="en-US" b="1" dirty="0" err="1">
                <a:solidFill>
                  <a:srgbClr val="000000"/>
                </a:solidFill>
              </a:rPr>
              <a:t>eResources</a:t>
            </a:r>
            <a:r>
              <a:rPr lang="en-US" b="1" dirty="0">
                <a:solidFill>
                  <a:srgbClr val="000000"/>
                </a:solidFill>
              </a:rPr>
              <a:t> Lost at the System Level</a:t>
            </a:r>
            <a:endParaRPr lang="en-US" b="1" dirty="0">
              <a:solidFill>
                <a:srgbClr val="000000"/>
              </a:solidFill>
              <a:latin typeface="Calibri" panose="020F0502020204030204" pitchFamily="34" charset="0"/>
            </a:endParaRPr>
          </a:p>
          <a:p>
            <a:endParaRPr lang="en-US" dirty="0"/>
          </a:p>
          <a:p>
            <a:endParaRPr lang="en-US" dirty="0"/>
          </a:p>
        </p:txBody>
      </p:sp>
      <p:sp>
        <p:nvSpPr>
          <p:cNvPr id="4" name="Text Placeholder 3"/>
          <p:cNvSpPr>
            <a:spLocks noGrp="1"/>
          </p:cNvSpPr>
          <p:nvPr>
            <p:ph type="body" sz="quarter" idx="10"/>
          </p:nvPr>
        </p:nvSpPr>
        <p:spPr/>
        <p:txBody>
          <a:bodyPr/>
          <a:lstStyle/>
          <a:p>
            <a:r>
              <a:rPr lang="en-US" dirty="0"/>
              <a:t>Acquisitions - System</a:t>
            </a:r>
          </a:p>
        </p:txBody>
      </p:sp>
      <p:graphicFrame>
        <p:nvGraphicFramePr>
          <p:cNvPr id="5" name="Table 6">
            <a:extLst>
              <a:ext uri="{FF2B5EF4-FFF2-40B4-BE49-F238E27FC236}">
                <a16:creationId xmlns:a16="http://schemas.microsoft.com/office/drawing/2014/main" id="{5D473686-EAF3-BC77-FC92-C840117377EF}"/>
              </a:ext>
            </a:extLst>
          </p:cNvPr>
          <p:cNvGraphicFramePr>
            <a:graphicFrameLocks noGrp="1"/>
          </p:cNvGraphicFramePr>
          <p:nvPr/>
        </p:nvGraphicFramePr>
        <p:xfrm>
          <a:off x="4070247" y="1457845"/>
          <a:ext cx="6050071" cy="4971928"/>
        </p:xfrm>
        <a:graphic>
          <a:graphicData uri="http://schemas.openxmlformats.org/drawingml/2006/table">
            <a:tbl>
              <a:tblPr firstRow="1" bandRow="1">
                <a:tableStyleId>{5C22544A-7EE6-4342-B048-85BDC9FD1C3A}</a:tableStyleId>
              </a:tblPr>
              <a:tblGrid>
                <a:gridCol w="585261">
                  <a:extLst>
                    <a:ext uri="{9D8B030D-6E8A-4147-A177-3AD203B41FA5}">
                      <a16:colId xmlns:a16="http://schemas.microsoft.com/office/drawing/2014/main" val="1314504671"/>
                    </a:ext>
                  </a:extLst>
                </a:gridCol>
                <a:gridCol w="2743200">
                  <a:extLst>
                    <a:ext uri="{9D8B030D-6E8A-4147-A177-3AD203B41FA5}">
                      <a16:colId xmlns:a16="http://schemas.microsoft.com/office/drawing/2014/main" val="2655014652"/>
                    </a:ext>
                  </a:extLst>
                </a:gridCol>
                <a:gridCol w="2721610">
                  <a:extLst>
                    <a:ext uri="{9D8B030D-6E8A-4147-A177-3AD203B41FA5}">
                      <a16:colId xmlns:a16="http://schemas.microsoft.com/office/drawing/2014/main" val="535759274"/>
                    </a:ext>
                  </a:extLst>
                </a:gridCol>
              </a:tblGrid>
              <a:tr h="39992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800" b="1" i="0" u="none" strike="noStrike" dirty="0">
                        <a:solidFill>
                          <a:srgbClr val="000000"/>
                        </a:solidFill>
                        <a:effectLst/>
                        <a:latin typeface="Calibri" panose="020F0502020204030204" pitchFamily="34" charset="0"/>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u="none" strike="noStrike" dirty="0">
                          <a:solidFill>
                            <a:srgbClr val="000000"/>
                          </a:solidFill>
                          <a:effectLst/>
                        </a:rPr>
                        <a:t>Lost at the System Level</a:t>
                      </a:r>
                      <a:endParaRPr lang="en-US" sz="1800" b="1" i="0" u="none" strike="noStrike" dirty="0">
                        <a:solidFill>
                          <a:srgbClr val="000000"/>
                        </a:solidFill>
                        <a:effectLst/>
                        <a:latin typeface="Calibri" panose="020F0502020204030204" pitchFamily="34" charset="0"/>
                      </a:endParaRPr>
                    </a:p>
                  </a:txBody>
                  <a:tcPr/>
                </a:tc>
                <a:tc>
                  <a:txBody>
                    <a:bodyPr/>
                    <a:lstStyle/>
                    <a:p>
                      <a:pPr algn="ctr"/>
                      <a:r>
                        <a:rPr lang="en-US" dirty="0">
                          <a:solidFill>
                            <a:srgbClr val="000000"/>
                          </a:solidFill>
                        </a:rPr>
                        <a:t>Retained with local funds</a:t>
                      </a:r>
                    </a:p>
                  </a:txBody>
                  <a:tcPr/>
                </a:tc>
                <a:extLst>
                  <a:ext uri="{0D108BD9-81ED-4DB2-BD59-A6C34878D82A}">
                    <a16:rowId xmlns:a16="http://schemas.microsoft.com/office/drawing/2014/main" val="579424282"/>
                  </a:ext>
                </a:extLst>
              </a:tr>
              <a:tr h="253181">
                <a:tc>
                  <a:txBody>
                    <a:bodyPr/>
                    <a:lstStyle/>
                    <a:p>
                      <a:r>
                        <a:rPr lang="en-US" sz="1400" b="1" dirty="0">
                          <a:solidFill>
                            <a:srgbClr val="000000"/>
                          </a:solidFill>
                        </a:rPr>
                        <a:t>1</a:t>
                      </a:r>
                    </a:p>
                  </a:txBody>
                  <a:tcPr/>
                </a:tc>
                <a:tc>
                  <a:txBody>
                    <a:bodyPr/>
                    <a:lstStyle/>
                    <a:p>
                      <a:r>
                        <a:rPr lang="en-US" sz="1400" b="1" dirty="0">
                          <a:solidFill>
                            <a:srgbClr val="000000"/>
                          </a:solidFill>
                        </a:rPr>
                        <a:t>Art Full Text</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u="none" strike="noStrike" dirty="0">
                          <a:solidFill>
                            <a:schemeClr val="tx1">
                              <a:lumMod val="75000"/>
                            </a:schemeClr>
                          </a:solidFill>
                          <a:effectLst/>
                        </a:rPr>
                        <a:t>ACM Digital Library</a:t>
                      </a:r>
                      <a:endParaRPr lang="en-US" sz="1400" b="1" i="0" u="none" strike="noStrike" dirty="0">
                        <a:solidFill>
                          <a:schemeClr val="tx1">
                            <a:lumMod val="75000"/>
                          </a:schemeClr>
                        </a:solidFill>
                        <a:effectLst/>
                        <a:latin typeface="Calibri" panose="020F0502020204030204" pitchFamily="34" charset="0"/>
                      </a:endParaRPr>
                    </a:p>
                  </a:txBody>
                  <a:tcPr/>
                </a:tc>
                <a:extLst>
                  <a:ext uri="{0D108BD9-81ED-4DB2-BD59-A6C34878D82A}">
                    <a16:rowId xmlns:a16="http://schemas.microsoft.com/office/drawing/2014/main" val="1617106814"/>
                  </a:ext>
                </a:extLst>
              </a:tr>
              <a:tr h="25318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i="0" u="none" strike="noStrike" dirty="0">
                          <a:solidFill>
                            <a:srgbClr val="000000"/>
                          </a:solidFill>
                          <a:effectLst/>
                          <a:latin typeface="Calibri" panose="020F0502020204030204" pitchFamily="34" charset="0"/>
                        </a:rPr>
                        <a:t>2</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u="none" strike="noStrike" dirty="0">
                          <a:solidFill>
                            <a:srgbClr val="000000"/>
                          </a:solidFill>
                          <a:effectLst/>
                        </a:rPr>
                        <a:t>Business Source Premier</a:t>
                      </a:r>
                      <a:endParaRPr lang="en-US" sz="1400" b="1" i="0" u="none" strike="noStrike" dirty="0">
                        <a:solidFill>
                          <a:srgbClr val="000000"/>
                        </a:solidFill>
                        <a:effectLst/>
                        <a:latin typeface="Calibri" panose="020F0502020204030204" pitchFamily="34" charset="0"/>
                      </a:endParaRPr>
                    </a:p>
                  </a:txBody>
                  <a:tcPr/>
                </a:tc>
                <a:tc>
                  <a:txBody>
                    <a:bodyPr/>
                    <a:lstStyle/>
                    <a:p>
                      <a:r>
                        <a:rPr lang="en-US" sz="1400" b="1" dirty="0">
                          <a:solidFill>
                            <a:schemeClr val="tx1">
                              <a:lumMod val="75000"/>
                            </a:schemeClr>
                          </a:solidFill>
                        </a:rPr>
                        <a:t>Education Full Text</a:t>
                      </a:r>
                    </a:p>
                  </a:txBody>
                  <a:tcPr/>
                </a:tc>
                <a:extLst>
                  <a:ext uri="{0D108BD9-81ED-4DB2-BD59-A6C34878D82A}">
                    <a16:rowId xmlns:a16="http://schemas.microsoft.com/office/drawing/2014/main" val="1857652826"/>
                  </a:ext>
                </a:extLst>
              </a:tr>
              <a:tr h="25318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i="0" u="none" strike="noStrike" dirty="0">
                          <a:solidFill>
                            <a:srgbClr val="000000"/>
                          </a:solidFill>
                          <a:effectLst/>
                          <a:latin typeface="Calibri" panose="020F0502020204030204" pitchFamily="34" charset="0"/>
                        </a:rPr>
                        <a:t>3</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u="none" strike="noStrike" dirty="0">
                          <a:solidFill>
                            <a:srgbClr val="000000"/>
                          </a:solidFill>
                          <a:effectLst/>
                        </a:rPr>
                        <a:t>Cell Press Collection</a:t>
                      </a:r>
                      <a:endParaRPr lang="en-US" sz="1400" b="1" i="0" u="none" strike="noStrike" dirty="0">
                        <a:solidFill>
                          <a:srgbClr val="000000"/>
                        </a:solidFill>
                        <a:effectLst/>
                        <a:latin typeface="Calibri" panose="020F0502020204030204" pitchFamily="34" charset="0"/>
                      </a:endParaRPr>
                    </a:p>
                  </a:txBody>
                  <a:tcPr/>
                </a:tc>
                <a:tc>
                  <a:txBody>
                    <a:bodyPr/>
                    <a:lstStyle/>
                    <a:p>
                      <a:r>
                        <a:rPr lang="en-US" sz="1400" b="1" dirty="0">
                          <a:solidFill>
                            <a:schemeClr val="tx1">
                              <a:lumMod val="75000"/>
                            </a:schemeClr>
                          </a:solidFill>
                        </a:rPr>
                        <a:t>IEEE Xplore</a:t>
                      </a:r>
                    </a:p>
                  </a:txBody>
                  <a:tcPr/>
                </a:tc>
                <a:extLst>
                  <a:ext uri="{0D108BD9-81ED-4DB2-BD59-A6C34878D82A}">
                    <a16:rowId xmlns:a16="http://schemas.microsoft.com/office/drawing/2014/main" val="1202214069"/>
                  </a:ext>
                </a:extLst>
              </a:tr>
              <a:tr h="25318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i="0" u="none" strike="noStrike" dirty="0">
                          <a:solidFill>
                            <a:srgbClr val="000000"/>
                          </a:solidFill>
                          <a:effectLst/>
                          <a:latin typeface="Calibri" panose="020F0502020204030204" pitchFamily="34" charset="0"/>
                        </a:rPr>
                        <a:t>4</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u="none" strike="noStrike" dirty="0">
                          <a:solidFill>
                            <a:srgbClr val="000000"/>
                          </a:solidFill>
                          <a:effectLst/>
                        </a:rPr>
                        <a:t>CINAHL</a:t>
                      </a:r>
                      <a:endParaRPr lang="en-US" sz="1400" b="1" i="0" u="none" strike="noStrike" dirty="0">
                        <a:solidFill>
                          <a:srgbClr val="000000"/>
                        </a:solidFill>
                        <a:effectLst/>
                        <a:latin typeface="Calibri" panose="020F0502020204030204" pitchFamily="34" charset="0"/>
                      </a:endParaRPr>
                    </a:p>
                  </a:txBody>
                  <a:tcPr/>
                </a:tc>
                <a:tc>
                  <a:txBody>
                    <a:bodyPr/>
                    <a:lstStyle/>
                    <a:p>
                      <a:r>
                        <a:rPr lang="en-US" sz="1400" b="1" dirty="0">
                          <a:solidFill>
                            <a:schemeClr val="tx1">
                              <a:lumMod val="75000"/>
                            </a:schemeClr>
                          </a:solidFill>
                        </a:rPr>
                        <a:t>JSTOR Arts &amp; Sciences I</a:t>
                      </a:r>
                    </a:p>
                  </a:txBody>
                  <a:tcPr/>
                </a:tc>
                <a:extLst>
                  <a:ext uri="{0D108BD9-81ED-4DB2-BD59-A6C34878D82A}">
                    <a16:rowId xmlns:a16="http://schemas.microsoft.com/office/drawing/2014/main" val="2877401027"/>
                  </a:ext>
                </a:extLst>
              </a:tr>
              <a:tr h="26755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u="none" strike="noStrike" dirty="0">
                          <a:solidFill>
                            <a:srgbClr val="000000"/>
                          </a:solidFill>
                          <a:effectLst/>
                        </a:rPr>
                        <a:t>5</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u="none" strike="noStrike" dirty="0">
                          <a:solidFill>
                            <a:srgbClr val="000000"/>
                          </a:solidFill>
                          <a:effectLst/>
                        </a:rPr>
                        <a:t>Communications and Mass Media</a:t>
                      </a:r>
                    </a:p>
                  </a:txBody>
                  <a:tcPr/>
                </a:tc>
                <a:tc>
                  <a:txBody>
                    <a:bodyPr/>
                    <a:lstStyle/>
                    <a:p>
                      <a:r>
                        <a:rPr lang="en-US" sz="1400" b="1" dirty="0">
                          <a:solidFill>
                            <a:schemeClr val="tx1">
                              <a:lumMod val="75000"/>
                            </a:schemeClr>
                          </a:solidFill>
                        </a:rPr>
                        <a:t>JSTOR Arts &amp; Sciences II</a:t>
                      </a:r>
                    </a:p>
                  </a:txBody>
                  <a:tcPr/>
                </a:tc>
                <a:extLst>
                  <a:ext uri="{0D108BD9-81ED-4DB2-BD59-A6C34878D82A}">
                    <a16:rowId xmlns:a16="http://schemas.microsoft.com/office/drawing/2014/main" val="3828314578"/>
                  </a:ext>
                </a:extLst>
              </a:tr>
              <a:tr h="25318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i="0" u="none" strike="noStrike" dirty="0">
                          <a:solidFill>
                            <a:srgbClr val="000000"/>
                          </a:solidFill>
                          <a:effectLst/>
                          <a:latin typeface="Calibri" panose="020F0502020204030204" pitchFamily="34" charset="0"/>
                        </a:rPr>
                        <a:t>6</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u="none" strike="noStrike" dirty="0">
                          <a:solidFill>
                            <a:srgbClr val="000000"/>
                          </a:solidFill>
                          <a:effectLst/>
                        </a:rPr>
                        <a:t>Education Index Retrospective</a:t>
                      </a:r>
                      <a:endParaRPr lang="en-US" sz="1400" b="1" i="0" u="none" strike="noStrike" dirty="0">
                        <a:solidFill>
                          <a:srgbClr val="000000"/>
                        </a:solidFill>
                        <a:effectLst/>
                        <a:latin typeface="Calibri" panose="020F0502020204030204" pitchFamily="34" charset="0"/>
                      </a:endParaRPr>
                    </a:p>
                  </a:txBody>
                  <a:tcPr/>
                </a:tc>
                <a:tc>
                  <a:txBody>
                    <a:bodyPr/>
                    <a:lstStyle/>
                    <a:p>
                      <a:r>
                        <a:rPr lang="en-US" sz="1400" b="1" dirty="0">
                          <a:solidFill>
                            <a:schemeClr val="tx1">
                              <a:lumMod val="75000"/>
                            </a:schemeClr>
                          </a:solidFill>
                        </a:rPr>
                        <a:t>JSTOR Arts &amp; Sciences III</a:t>
                      </a:r>
                    </a:p>
                  </a:txBody>
                  <a:tcPr/>
                </a:tc>
                <a:extLst>
                  <a:ext uri="{0D108BD9-81ED-4DB2-BD59-A6C34878D82A}">
                    <a16:rowId xmlns:a16="http://schemas.microsoft.com/office/drawing/2014/main" val="1498040264"/>
                  </a:ext>
                </a:extLst>
              </a:tr>
              <a:tr h="25318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i="0" u="none" strike="noStrike" dirty="0">
                          <a:solidFill>
                            <a:srgbClr val="000000"/>
                          </a:solidFill>
                          <a:effectLst/>
                          <a:latin typeface="Calibri" panose="020F0502020204030204" pitchFamily="34" charset="0"/>
                        </a:rPr>
                        <a:t>7</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u="none" strike="noStrike" dirty="0">
                          <a:solidFill>
                            <a:srgbClr val="000000"/>
                          </a:solidFill>
                          <a:effectLst/>
                        </a:rPr>
                        <a:t>JAMA</a:t>
                      </a:r>
                      <a:endParaRPr lang="en-US" sz="1400" b="1" i="0" u="none" strike="noStrike" dirty="0">
                        <a:solidFill>
                          <a:srgbClr val="000000"/>
                        </a:solidFill>
                        <a:effectLst/>
                        <a:latin typeface="Calibri" panose="020F0502020204030204" pitchFamily="34" charset="0"/>
                      </a:endParaRPr>
                    </a:p>
                  </a:txBody>
                  <a:tcPr/>
                </a:tc>
                <a:tc>
                  <a:txBody>
                    <a:bodyPr/>
                    <a:lstStyle/>
                    <a:p>
                      <a:r>
                        <a:rPr lang="en-US" sz="1400" b="1" dirty="0">
                          <a:solidFill>
                            <a:schemeClr val="tx1">
                              <a:lumMod val="75000"/>
                            </a:schemeClr>
                          </a:solidFill>
                        </a:rPr>
                        <a:t>JSTOR Arts &amp; Sciences IV</a:t>
                      </a:r>
                    </a:p>
                  </a:txBody>
                  <a:tcPr/>
                </a:tc>
                <a:extLst>
                  <a:ext uri="{0D108BD9-81ED-4DB2-BD59-A6C34878D82A}">
                    <a16:rowId xmlns:a16="http://schemas.microsoft.com/office/drawing/2014/main" val="1993538812"/>
                  </a:ext>
                </a:extLst>
              </a:tr>
              <a:tr h="26755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i="0" u="none" strike="noStrike" dirty="0">
                          <a:solidFill>
                            <a:srgbClr val="000000"/>
                          </a:solidFill>
                          <a:effectLst/>
                          <a:latin typeface="Calibri" panose="020F0502020204030204" pitchFamily="34" charset="0"/>
                        </a:rPr>
                        <a:t>8</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u="none" strike="noStrike" dirty="0">
                          <a:solidFill>
                            <a:srgbClr val="000000"/>
                          </a:solidFill>
                          <a:effectLst/>
                        </a:rPr>
                        <a:t>JSTOR Health &amp; General Sciences</a:t>
                      </a:r>
                      <a:endParaRPr lang="en-US" sz="1400" b="1" i="0" u="none" strike="noStrike" dirty="0">
                        <a:solidFill>
                          <a:srgbClr val="000000"/>
                        </a:solidFill>
                        <a:effectLst/>
                        <a:latin typeface="Calibri" panose="020F0502020204030204" pitchFamily="34"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u="none" strike="noStrike" dirty="0" err="1">
                          <a:solidFill>
                            <a:schemeClr val="tx1">
                              <a:lumMod val="75000"/>
                            </a:schemeClr>
                          </a:solidFill>
                          <a:effectLst/>
                        </a:rPr>
                        <a:t>MathSciNet</a:t>
                      </a:r>
                      <a:endParaRPr lang="en-US" sz="1400" b="1" i="0" u="none" strike="noStrike" dirty="0">
                        <a:solidFill>
                          <a:schemeClr val="tx1">
                            <a:lumMod val="75000"/>
                          </a:schemeClr>
                        </a:solidFill>
                        <a:effectLst/>
                        <a:latin typeface="Calibri" panose="020F0502020204030204" pitchFamily="34" charset="0"/>
                      </a:endParaRPr>
                    </a:p>
                  </a:txBody>
                  <a:tcPr/>
                </a:tc>
                <a:extLst>
                  <a:ext uri="{0D108BD9-81ED-4DB2-BD59-A6C34878D82A}">
                    <a16:rowId xmlns:a16="http://schemas.microsoft.com/office/drawing/2014/main" val="959447749"/>
                  </a:ext>
                </a:extLst>
              </a:tr>
              <a:tr h="25318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i="0" u="none" strike="noStrike" dirty="0">
                          <a:solidFill>
                            <a:srgbClr val="000000"/>
                          </a:solidFill>
                          <a:effectLst/>
                          <a:latin typeface="Calibri" panose="020F0502020204030204" pitchFamily="34" charset="0"/>
                        </a:rPr>
                        <a:t>9</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u="none" strike="noStrike" dirty="0">
                          <a:solidFill>
                            <a:srgbClr val="000000"/>
                          </a:solidFill>
                          <a:effectLst/>
                        </a:rPr>
                        <a:t>LWW High Impact Journals</a:t>
                      </a:r>
                      <a:endParaRPr lang="en-US" sz="1400" b="1" i="0" u="none" strike="noStrike" dirty="0">
                        <a:solidFill>
                          <a:srgbClr val="000000"/>
                        </a:solidFill>
                        <a:effectLst/>
                        <a:latin typeface="Calibri" panose="020F0502020204030204" pitchFamily="34"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u="none" strike="noStrike" dirty="0">
                          <a:solidFill>
                            <a:schemeClr val="tx1">
                              <a:lumMod val="75000"/>
                            </a:schemeClr>
                          </a:solidFill>
                          <a:effectLst/>
                        </a:rPr>
                        <a:t>MLA International Bibliography</a:t>
                      </a:r>
                      <a:endParaRPr lang="en-US" sz="1400" b="1" i="0" u="none" strike="noStrike" dirty="0">
                        <a:solidFill>
                          <a:schemeClr val="tx1">
                            <a:lumMod val="75000"/>
                          </a:schemeClr>
                        </a:solidFill>
                        <a:effectLst/>
                        <a:latin typeface="Calibri" panose="020F0502020204030204" pitchFamily="34" charset="0"/>
                      </a:endParaRPr>
                    </a:p>
                  </a:txBody>
                  <a:tcPr/>
                </a:tc>
                <a:extLst>
                  <a:ext uri="{0D108BD9-81ED-4DB2-BD59-A6C34878D82A}">
                    <a16:rowId xmlns:a16="http://schemas.microsoft.com/office/drawing/2014/main" val="3507703753"/>
                  </a:ext>
                </a:extLst>
              </a:tr>
              <a:tr h="25318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i="0" u="none" strike="noStrike" dirty="0">
                          <a:solidFill>
                            <a:srgbClr val="000000"/>
                          </a:solidFill>
                          <a:effectLst/>
                          <a:latin typeface="Calibri" panose="020F0502020204030204" pitchFamily="34" charset="0"/>
                        </a:rPr>
                        <a:t>10</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u="none" strike="noStrike" dirty="0" err="1">
                          <a:solidFill>
                            <a:srgbClr val="000000"/>
                          </a:solidFill>
                          <a:effectLst/>
                        </a:rPr>
                        <a:t>Mergent</a:t>
                      </a:r>
                      <a:r>
                        <a:rPr lang="en-US" sz="1400" b="1" u="none" strike="noStrike" dirty="0">
                          <a:solidFill>
                            <a:srgbClr val="000000"/>
                          </a:solidFill>
                          <a:effectLst/>
                        </a:rPr>
                        <a:t> Archive Fee</a:t>
                      </a:r>
                      <a:endParaRPr lang="en-US" sz="1400" b="1" i="0" u="none" strike="noStrike" dirty="0">
                        <a:solidFill>
                          <a:srgbClr val="000000"/>
                        </a:solidFill>
                        <a:effectLst/>
                        <a:latin typeface="Calibri" panose="020F0502020204030204" pitchFamily="34"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u="none" strike="noStrike" dirty="0" err="1">
                          <a:solidFill>
                            <a:schemeClr val="tx1">
                              <a:lumMod val="75000"/>
                            </a:schemeClr>
                          </a:solidFill>
                          <a:effectLst/>
                        </a:rPr>
                        <a:t>PsycARTICLES</a:t>
                      </a:r>
                      <a:endParaRPr lang="en-US" sz="1400" b="1" i="0" u="none" strike="noStrike" dirty="0">
                        <a:solidFill>
                          <a:schemeClr val="tx1">
                            <a:lumMod val="75000"/>
                          </a:schemeClr>
                        </a:solidFill>
                        <a:effectLst/>
                        <a:latin typeface="Calibri" panose="020F0502020204030204" pitchFamily="34" charset="0"/>
                      </a:endParaRPr>
                    </a:p>
                  </a:txBody>
                  <a:tcPr/>
                </a:tc>
                <a:extLst>
                  <a:ext uri="{0D108BD9-81ED-4DB2-BD59-A6C34878D82A}">
                    <a16:rowId xmlns:a16="http://schemas.microsoft.com/office/drawing/2014/main" val="1165766982"/>
                  </a:ext>
                </a:extLst>
              </a:tr>
              <a:tr h="25318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i="0" u="none" strike="noStrike" dirty="0">
                          <a:solidFill>
                            <a:srgbClr val="000000"/>
                          </a:solidFill>
                          <a:effectLst/>
                          <a:latin typeface="Calibri" panose="020F0502020204030204" pitchFamily="34" charset="0"/>
                        </a:rPr>
                        <a:t>11</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u="none" strike="noStrike" dirty="0">
                          <a:solidFill>
                            <a:srgbClr val="000000"/>
                          </a:solidFill>
                          <a:effectLst/>
                        </a:rPr>
                        <a:t>New England Journal of Medicine</a:t>
                      </a:r>
                      <a:endParaRPr lang="en-US" sz="1400" b="1" i="0" u="none" strike="noStrike" dirty="0">
                        <a:solidFill>
                          <a:srgbClr val="000000"/>
                        </a:solidFill>
                        <a:effectLst/>
                        <a:latin typeface="Calibri" panose="020F0502020204030204" pitchFamily="34" charset="0"/>
                      </a:endParaRPr>
                    </a:p>
                  </a:txBody>
                  <a:tcPr/>
                </a:tc>
                <a:tc>
                  <a:txBody>
                    <a:bodyPr/>
                    <a:lstStyle/>
                    <a:p>
                      <a:r>
                        <a:rPr lang="en-US" sz="1400" b="1" dirty="0">
                          <a:solidFill>
                            <a:schemeClr val="tx1">
                              <a:lumMod val="75000"/>
                            </a:schemeClr>
                          </a:solidFill>
                        </a:rPr>
                        <a:t>Science</a:t>
                      </a:r>
                    </a:p>
                  </a:txBody>
                  <a:tcPr/>
                </a:tc>
                <a:extLst>
                  <a:ext uri="{0D108BD9-81ED-4DB2-BD59-A6C34878D82A}">
                    <a16:rowId xmlns:a16="http://schemas.microsoft.com/office/drawing/2014/main" val="776411601"/>
                  </a:ext>
                </a:extLst>
              </a:tr>
              <a:tr h="25318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i="0" u="none" strike="noStrike" dirty="0">
                          <a:solidFill>
                            <a:srgbClr val="000000"/>
                          </a:solidFill>
                          <a:effectLst/>
                          <a:latin typeface="Calibri" panose="020F0502020204030204" pitchFamily="34" charset="0"/>
                        </a:rPr>
                        <a:t>12</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u="none" strike="noStrike" dirty="0">
                          <a:solidFill>
                            <a:srgbClr val="000000"/>
                          </a:solidFill>
                          <a:effectLst/>
                        </a:rPr>
                        <a:t>Ovid Nursing Collection (5 titles)</a:t>
                      </a:r>
                      <a:endParaRPr lang="en-US" sz="1400" b="1" i="0" u="none" strike="noStrike" dirty="0">
                        <a:solidFill>
                          <a:srgbClr val="000000"/>
                        </a:solidFill>
                        <a:effectLst/>
                        <a:latin typeface="Calibri" panose="020F0502020204030204" pitchFamily="34" charset="0"/>
                      </a:endParaRPr>
                    </a:p>
                  </a:txBody>
                  <a:tcPr/>
                </a:tc>
                <a:tc>
                  <a:txBody>
                    <a:bodyPr/>
                    <a:lstStyle/>
                    <a:p>
                      <a:endParaRPr lang="en-US" sz="1400" dirty="0"/>
                    </a:p>
                  </a:txBody>
                  <a:tcPr/>
                </a:tc>
                <a:extLst>
                  <a:ext uri="{0D108BD9-81ED-4DB2-BD59-A6C34878D82A}">
                    <a16:rowId xmlns:a16="http://schemas.microsoft.com/office/drawing/2014/main" val="1668712995"/>
                  </a:ext>
                </a:extLst>
              </a:tr>
              <a:tr h="25318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i="0" u="none" strike="noStrike" dirty="0">
                          <a:solidFill>
                            <a:srgbClr val="000000"/>
                          </a:solidFill>
                          <a:effectLst/>
                          <a:latin typeface="Calibri" panose="020F0502020204030204" pitchFamily="34" charset="0"/>
                        </a:rPr>
                        <a:t>13</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u="none" strike="noStrike" dirty="0">
                          <a:solidFill>
                            <a:srgbClr val="000000"/>
                          </a:solidFill>
                          <a:effectLst/>
                        </a:rPr>
                        <a:t>Philosopher's Index</a:t>
                      </a:r>
                      <a:endParaRPr lang="en-US" sz="1400" b="1" i="0" u="none" strike="noStrike" dirty="0">
                        <a:solidFill>
                          <a:srgbClr val="000000"/>
                        </a:solidFill>
                        <a:effectLst/>
                        <a:latin typeface="Calibri" panose="020F0502020204030204" pitchFamily="34" charset="0"/>
                      </a:endParaRPr>
                    </a:p>
                  </a:txBody>
                  <a:tcPr/>
                </a:tc>
                <a:tc>
                  <a:txBody>
                    <a:bodyPr/>
                    <a:lstStyle/>
                    <a:p>
                      <a:endParaRPr lang="en-US" sz="1400" dirty="0"/>
                    </a:p>
                  </a:txBody>
                  <a:tcPr/>
                </a:tc>
                <a:extLst>
                  <a:ext uri="{0D108BD9-81ED-4DB2-BD59-A6C34878D82A}">
                    <a16:rowId xmlns:a16="http://schemas.microsoft.com/office/drawing/2014/main" val="132961830"/>
                  </a:ext>
                </a:extLst>
              </a:tr>
              <a:tr h="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i="0" u="none" strike="noStrike" dirty="0">
                          <a:solidFill>
                            <a:srgbClr val="000000"/>
                          </a:solidFill>
                          <a:effectLst/>
                          <a:latin typeface="Calibri" panose="020F0502020204030204" pitchFamily="34" charset="0"/>
                        </a:rPr>
                        <a:t>14</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u="none" strike="noStrike" dirty="0">
                          <a:solidFill>
                            <a:srgbClr val="000000"/>
                          </a:solidFill>
                          <a:effectLst/>
                        </a:rPr>
                        <a:t>Project Muse</a:t>
                      </a:r>
                      <a:endParaRPr lang="en-US" sz="1400" b="1" i="0" u="none" strike="noStrike" dirty="0">
                        <a:solidFill>
                          <a:srgbClr val="000000"/>
                        </a:solidFill>
                        <a:effectLst/>
                        <a:latin typeface="Calibri" panose="020F0502020204030204" pitchFamily="34" charset="0"/>
                      </a:endParaRPr>
                    </a:p>
                  </a:txBody>
                  <a:tcPr/>
                </a:tc>
                <a:tc>
                  <a:txBody>
                    <a:bodyPr/>
                    <a:lstStyle/>
                    <a:p>
                      <a:endParaRPr lang="en-US" sz="1400" dirty="0"/>
                    </a:p>
                  </a:txBody>
                  <a:tcPr/>
                </a:tc>
                <a:extLst>
                  <a:ext uri="{0D108BD9-81ED-4DB2-BD59-A6C34878D82A}">
                    <a16:rowId xmlns:a16="http://schemas.microsoft.com/office/drawing/2014/main" val="2673195343"/>
                  </a:ext>
                </a:extLst>
              </a:tr>
              <a:tr h="25318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i="0" u="none" strike="noStrike" dirty="0">
                          <a:solidFill>
                            <a:srgbClr val="000000"/>
                          </a:solidFill>
                          <a:effectLst/>
                          <a:latin typeface="Calibri" panose="020F0502020204030204" pitchFamily="34" charset="0"/>
                        </a:rPr>
                        <a:t>15</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u="none" strike="noStrike" dirty="0">
                          <a:solidFill>
                            <a:srgbClr val="000000"/>
                          </a:solidFill>
                          <a:effectLst/>
                        </a:rPr>
                        <a:t>ProQuest Technology Collection</a:t>
                      </a:r>
                      <a:endParaRPr lang="en-US" sz="1400" b="1" i="0" u="none" strike="noStrike" dirty="0">
                        <a:solidFill>
                          <a:srgbClr val="000000"/>
                        </a:solidFill>
                        <a:effectLst/>
                        <a:latin typeface="Calibri" panose="020F0502020204030204" pitchFamily="34" charset="0"/>
                      </a:endParaRPr>
                    </a:p>
                  </a:txBody>
                  <a:tcPr/>
                </a:tc>
                <a:tc>
                  <a:txBody>
                    <a:bodyPr/>
                    <a:lstStyle/>
                    <a:p>
                      <a:endParaRPr lang="en-US" sz="1400" dirty="0"/>
                    </a:p>
                  </a:txBody>
                  <a:tcPr/>
                </a:tc>
                <a:extLst>
                  <a:ext uri="{0D108BD9-81ED-4DB2-BD59-A6C34878D82A}">
                    <a16:rowId xmlns:a16="http://schemas.microsoft.com/office/drawing/2014/main" val="414990683"/>
                  </a:ext>
                </a:extLst>
              </a:tr>
            </a:tbl>
          </a:graphicData>
        </a:graphic>
      </p:graphicFrame>
    </p:spTree>
    <p:extLst>
      <p:ext uri="{BB962C8B-B14F-4D97-AF65-F5344CB8AC3E}">
        <p14:creationId xmlns:p14="http://schemas.microsoft.com/office/powerpoint/2010/main" val="14998932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1764431" y="1430100"/>
            <a:ext cx="8184662" cy="411171"/>
          </a:xfrm>
        </p:spPr>
        <p:txBody>
          <a:bodyPr/>
          <a:lstStyle/>
          <a:p>
            <a:pPr marL="342900" indent="-342900">
              <a:buFont typeface="Wingdings" pitchFamily="2" charset="2"/>
              <a:buChar char="v"/>
            </a:pPr>
            <a:r>
              <a:rPr lang="en-US" dirty="0">
                <a:solidFill>
                  <a:srgbClr val="000000"/>
                </a:solidFill>
              </a:rPr>
              <a:t>Remaining Shared Electronic Resources</a:t>
            </a:r>
          </a:p>
          <a:p>
            <a:endParaRPr lang="en-US" dirty="0">
              <a:solidFill>
                <a:srgbClr val="000000"/>
              </a:solidFill>
            </a:endParaRPr>
          </a:p>
        </p:txBody>
      </p:sp>
      <p:sp>
        <p:nvSpPr>
          <p:cNvPr id="4" name="Text Placeholder 3"/>
          <p:cNvSpPr>
            <a:spLocks noGrp="1"/>
          </p:cNvSpPr>
          <p:nvPr>
            <p:ph type="body" sz="quarter" idx="10"/>
          </p:nvPr>
        </p:nvSpPr>
        <p:spPr>
          <a:xfrm>
            <a:off x="1586631" y="0"/>
            <a:ext cx="8370643" cy="800218"/>
          </a:xfrm>
        </p:spPr>
        <p:txBody>
          <a:bodyPr/>
          <a:lstStyle/>
          <a:p>
            <a:r>
              <a:rPr lang="en-US" dirty="0"/>
              <a:t>Acquisitions - System</a:t>
            </a:r>
          </a:p>
        </p:txBody>
      </p:sp>
      <p:graphicFrame>
        <p:nvGraphicFramePr>
          <p:cNvPr id="5" name="Table 4">
            <a:extLst>
              <a:ext uri="{FF2B5EF4-FFF2-40B4-BE49-F238E27FC236}">
                <a16:creationId xmlns:a16="http://schemas.microsoft.com/office/drawing/2014/main" id="{1CB29371-A2B5-473C-B69F-865A5A8BC6BF}"/>
              </a:ext>
            </a:extLst>
          </p:cNvPr>
          <p:cNvGraphicFramePr>
            <a:graphicFrameLocks noGrp="1"/>
          </p:cNvGraphicFramePr>
          <p:nvPr/>
        </p:nvGraphicFramePr>
        <p:xfrm>
          <a:off x="3064702" y="2011476"/>
          <a:ext cx="5962389" cy="2618416"/>
        </p:xfrm>
        <a:graphic>
          <a:graphicData uri="http://schemas.openxmlformats.org/drawingml/2006/table">
            <a:tbl>
              <a:tblPr>
                <a:tableStyleId>{5202B0CA-FC54-4496-8BCA-5EF66A818D29}</a:tableStyleId>
              </a:tblPr>
              <a:tblGrid>
                <a:gridCol w="4224644">
                  <a:extLst>
                    <a:ext uri="{9D8B030D-6E8A-4147-A177-3AD203B41FA5}">
                      <a16:colId xmlns:a16="http://schemas.microsoft.com/office/drawing/2014/main" val="3017294863"/>
                    </a:ext>
                  </a:extLst>
                </a:gridCol>
                <a:gridCol w="1737745">
                  <a:extLst>
                    <a:ext uri="{9D8B030D-6E8A-4147-A177-3AD203B41FA5}">
                      <a16:colId xmlns:a16="http://schemas.microsoft.com/office/drawing/2014/main" val="3015603471"/>
                    </a:ext>
                  </a:extLst>
                </a:gridCol>
              </a:tblGrid>
              <a:tr h="341533">
                <a:tc>
                  <a:txBody>
                    <a:bodyPr/>
                    <a:lstStyle/>
                    <a:p>
                      <a:pPr marL="0" indent="0" algn="l" fontAlgn="ctr">
                        <a:tabLst>
                          <a:tab pos="3821113" algn="l"/>
                        </a:tabLst>
                      </a:pPr>
                      <a:r>
                        <a:rPr lang="en-US" sz="1800" b="1" u="none" strike="noStrike" dirty="0">
                          <a:solidFill>
                            <a:srgbClr val="000000"/>
                          </a:solidFill>
                          <a:effectLst/>
                        </a:rPr>
                        <a:t>Remaining </a:t>
                      </a:r>
                      <a:r>
                        <a:rPr lang="en-US" sz="1800" b="1" u="none" strike="noStrike" dirty="0" err="1">
                          <a:solidFill>
                            <a:srgbClr val="000000"/>
                          </a:solidFill>
                          <a:effectLst/>
                        </a:rPr>
                        <a:t>eResources</a:t>
                      </a:r>
                      <a:r>
                        <a:rPr lang="en-US" sz="1800" b="1" u="none" strike="noStrike" dirty="0">
                          <a:solidFill>
                            <a:srgbClr val="000000"/>
                          </a:solidFill>
                          <a:effectLst/>
                        </a:rPr>
                        <a:t> at the System Level</a:t>
                      </a:r>
                      <a:endParaRPr lang="en-US" sz="1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endParaRPr lang="en-US" sz="1800" b="1" i="0" u="none" strike="noStrike" dirty="0">
                        <a:solidFill>
                          <a:srgbClr val="44546A"/>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12607326"/>
                  </a:ext>
                </a:extLst>
              </a:tr>
              <a:tr h="325269">
                <a:tc>
                  <a:txBody>
                    <a:bodyPr/>
                    <a:lstStyle/>
                    <a:p>
                      <a:pPr algn="l" fontAlgn="b"/>
                      <a:r>
                        <a:rPr lang="en-US" sz="1800" b="0" u="none" strike="noStrike">
                          <a:solidFill>
                            <a:srgbClr val="000000"/>
                          </a:solidFill>
                          <a:effectLst/>
                        </a:rPr>
                        <a:t>Academic Search Premier</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0" u="none" strike="noStrike" dirty="0">
                          <a:solidFill>
                            <a:srgbClr val="000000"/>
                          </a:solidFill>
                          <a:effectLst/>
                        </a:rPr>
                        <a:t>83,138.00</a:t>
                      </a:r>
                      <a:endParaRPr lang="en-US"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164646076"/>
                  </a:ext>
                </a:extLst>
              </a:tr>
              <a:tr h="325269">
                <a:tc>
                  <a:txBody>
                    <a:bodyPr/>
                    <a:lstStyle/>
                    <a:p>
                      <a:pPr algn="l" fontAlgn="b"/>
                      <a:r>
                        <a:rPr lang="en-US" sz="1800" b="1" u="none" strike="noStrike" dirty="0">
                          <a:solidFill>
                            <a:srgbClr val="000000"/>
                          </a:solidFill>
                          <a:effectLst/>
                        </a:rPr>
                        <a:t>Nature</a:t>
                      </a:r>
                      <a:r>
                        <a:rPr lang="en-US" sz="1800" b="1" u="none" strike="noStrike" baseline="30000" dirty="0">
                          <a:solidFill>
                            <a:srgbClr val="000000"/>
                          </a:solidFill>
                          <a:effectLst/>
                        </a:rPr>
                        <a:t>1</a:t>
                      </a:r>
                      <a:endParaRPr lang="en-US" sz="1800" b="1" i="0" u="none" strike="noStrike" baseline="30000"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b="0" u="none" strike="noStrike" dirty="0">
                          <a:solidFill>
                            <a:srgbClr val="000000"/>
                          </a:solidFill>
                          <a:effectLst/>
                        </a:rPr>
                        <a:t>29,254</a:t>
                      </a:r>
                      <a:endParaRPr lang="en-US"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186995933"/>
                  </a:ext>
                </a:extLst>
              </a:tr>
              <a:tr h="325269">
                <a:tc>
                  <a:txBody>
                    <a:bodyPr/>
                    <a:lstStyle/>
                    <a:p>
                      <a:pPr algn="l" fontAlgn="b"/>
                      <a:r>
                        <a:rPr lang="en-US" sz="1800" b="1" u="none" strike="noStrike" dirty="0">
                          <a:solidFill>
                            <a:srgbClr val="000000"/>
                          </a:solidFill>
                          <a:effectLst/>
                        </a:rPr>
                        <a:t>Nature Research &amp; Reviews</a:t>
                      </a:r>
                      <a:r>
                        <a:rPr lang="en-US" sz="1800" b="1" u="none" strike="noStrike" baseline="30000" dirty="0">
                          <a:solidFill>
                            <a:srgbClr val="000000"/>
                          </a:solidFill>
                          <a:effectLst/>
                        </a:rPr>
                        <a:t>2</a:t>
                      </a:r>
                      <a:endParaRPr lang="en-US" sz="1800" b="1" i="0" u="none" strike="noStrike" baseline="30000"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b="0" u="none" strike="noStrike" dirty="0">
                          <a:solidFill>
                            <a:srgbClr val="000000"/>
                          </a:solidFill>
                          <a:effectLst/>
                        </a:rPr>
                        <a:t>192,144</a:t>
                      </a:r>
                      <a:endParaRPr lang="en-US"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996564919"/>
                  </a:ext>
                </a:extLst>
              </a:tr>
              <a:tr h="325269">
                <a:tc>
                  <a:txBody>
                    <a:bodyPr/>
                    <a:lstStyle/>
                    <a:p>
                      <a:pPr algn="l" fontAlgn="b"/>
                      <a:r>
                        <a:rPr lang="en-US" sz="1800" b="0" u="none" strike="noStrike" dirty="0" err="1">
                          <a:solidFill>
                            <a:srgbClr val="000000"/>
                          </a:solidFill>
                          <a:effectLst/>
                        </a:rPr>
                        <a:t>PsycInfo</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b="0" u="none" strike="noStrike" dirty="0">
                          <a:solidFill>
                            <a:srgbClr val="000000"/>
                          </a:solidFill>
                          <a:effectLst/>
                        </a:rPr>
                        <a:t>99,632</a:t>
                      </a:r>
                      <a:endParaRPr lang="en-US"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996086058"/>
                  </a:ext>
                </a:extLst>
              </a:tr>
              <a:tr h="325269">
                <a:tc>
                  <a:txBody>
                    <a:bodyPr/>
                    <a:lstStyle/>
                    <a:p>
                      <a:pPr algn="l" fontAlgn="b"/>
                      <a:r>
                        <a:rPr lang="en-US" sz="1800" b="0" u="none" strike="noStrike">
                          <a:solidFill>
                            <a:srgbClr val="000000"/>
                          </a:solidFill>
                          <a:effectLst/>
                        </a:rPr>
                        <a:t>SciFinder Scholar</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0" u="none" strike="noStrike" dirty="0">
                          <a:solidFill>
                            <a:srgbClr val="000000"/>
                          </a:solidFill>
                          <a:effectLst/>
                        </a:rPr>
                        <a:t>366,038</a:t>
                      </a:r>
                      <a:endParaRPr lang="en-US"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8999607"/>
                  </a:ext>
                </a:extLst>
              </a:tr>
              <a:tr h="325269">
                <a:tc>
                  <a:txBody>
                    <a:bodyPr/>
                    <a:lstStyle/>
                    <a:p>
                      <a:pPr algn="l" fontAlgn="b"/>
                      <a:r>
                        <a:rPr lang="en-US" sz="1800" b="0" u="none" strike="noStrike" dirty="0">
                          <a:solidFill>
                            <a:srgbClr val="000000"/>
                          </a:solidFill>
                          <a:effectLst/>
                        </a:rPr>
                        <a:t>Scopus</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b="0" u="none" strike="noStrike" dirty="0">
                          <a:solidFill>
                            <a:srgbClr val="000000"/>
                          </a:solidFill>
                          <a:effectLst/>
                        </a:rPr>
                        <a:t>283,095</a:t>
                      </a:r>
                      <a:endParaRPr lang="en-US"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087215361"/>
                  </a:ext>
                </a:extLst>
              </a:tr>
              <a:tr h="325269">
                <a:tc>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b="1" u="none" strike="noStrike" dirty="0">
                          <a:solidFill>
                            <a:srgbClr val="000000"/>
                          </a:solidFill>
                          <a:effectLst/>
                        </a:rPr>
                        <a:t>1,053,301</a:t>
                      </a:r>
                      <a:endParaRPr lang="en-US" sz="18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14490492"/>
                  </a:ext>
                </a:extLst>
              </a:tr>
            </a:tbl>
          </a:graphicData>
        </a:graphic>
      </p:graphicFrame>
    </p:spTree>
    <p:extLst>
      <p:ext uri="{BB962C8B-B14F-4D97-AF65-F5344CB8AC3E}">
        <p14:creationId xmlns:p14="http://schemas.microsoft.com/office/powerpoint/2010/main" val="36406660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6"/>
          <p:cNvSpPr txBox="1">
            <a:spLocks noGrp="1"/>
          </p:cNvSpPr>
          <p:nvPr>
            <p:ph type="body" idx="1"/>
          </p:nvPr>
        </p:nvSpPr>
        <p:spPr>
          <a:xfrm>
            <a:off x="681054" y="3042959"/>
            <a:ext cx="10929485" cy="267379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509E2F"/>
              </a:buClr>
              <a:buSzPts val="3600"/>
              <a:buNone/>
            </a:pPr>
            <a:r>
              <a:rPr lang="en" sz="3600">
                <a:latin typeface="Arial"/>
                <a:ea typeface="Arial"/>
                <a:cs typeface="Arial"/>
                <a:sym typeface="Arial"/>
              </a:rPr>
              <a:t>III.	President’s Report</a:t>
            </a:r>
            <a:endParaRPr/>
          </a:p>
          <a:p>
            <a:pPr marL="0" lvl="0" indent="0" algn="l" rtl="0">
              <a:lnSpc>
                <a:spcPct val="100000"/>
              </a:lnSpc>
              <a:spcBef>
                <a:spcPts val="720"/>
              </a:spcBef>
              <a:spcAft>
                <a:spcPts val="0"/>
              </a:spcAft>
              <a:buClr>
                <a:srgbClr val="003B49"/>
              </a:buClr>
              <a:buSzPts val="3600"/>
              <a:buNone/>
            </a:pPr>
            <a:r>
              <a:rPr lang="en" sz="3600" b="1">
                <a:solidFill>
                  <a:srgbClr val="003B49"/>
                </a:solidFill>
                <a:latin typeface="Arial"/>
                <a:ea typeface="Arial"/>
                <a:cs typeface="Arial"/>
                <a:sym typeface="Arial"/>
              </a:rPr>
              <a:t>	</a:t>
            </a:r>
            <a:r>
              <a:rPr lang="en" sz="3600">
                <a:solidFill>
                  <a:srgbClr val="003B49"/>
                </a:solidFill>
                <a:latin typeface="Arial"/>
                <a:ea typeface="Arial"/>
                <a:cs typeface="Arial"/>
                <a:sym typeface="Arial"/>
              </a:rPr>
              <a:t>K. Sheppard</a:t>
            </a:r>
            <a:endParaRPr/>
          </a:p>
        </p:txBody>
      </p:sp>
      <p:sp>
        <p:nvSpPr>
          <p:cNvPr id="137" name="Google Shape;137;p6"/>
          <p:cNvSpPr txBox="1">
            <a:spLocks noGrp="1"/>
          </p:cNvSpPr>
          <p:nvPr>
            <p:ph type="body" idx="2"/>
          </p:nvPr>
        </p:nvSpPr>
        <p:spPr>
          <a:xfrm>
            <a:off x="681053" y="1790003"/>
            <a:ext cx="10912883" cy="99199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509E2F"/>
              </a:buClr>
              <a:buSzPts val="3600"/>
              <a:buNone/>
            </a:pPr>
            <a:r>
              <a:rPr lang="en" sz="3600">
                <a:latin typeface="Arial"/>
                <a:ea typeface="Arial"/>
                <a:cs typeface="Arial"/>
                <a:sym typeface="Arial"/>
              </a:rPr>
              <a:t>Agenda</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2241664" y="1087753"/>
            <a:ext cx="6923213" cy="411171"/>
          </a:xfrm>
        </p:spPr>
        <p:txBody>
          <a:bodyPr/>
          <a:lstStyle/>
          <a:p>
            <a:pPr marL="342900" indent="-342900">
              <a:buFont typeface="Wingdings" pitchFamily="2" charset="2"/>
              <a:buChar char="v"/>
            </a:pPr>
            <a:r>
              <a:rPr lang="en-US" dirty="0">
                <a:solidFill>
                  <a:srgbClr val="000000"/>
                </a:solidFill>
              </a:rPr>
              <a:t>Electronic Resources Retained from System Loss</a:t>
            </a:r>
          </a:p>
          <a:p>
            <a:endParaRPr lang="en-US" dirty="0">
              <a:solidFill>
                <a:srgbClr val="000000"/>
              </a:solidFill>
            </a:endParaRPr>
          </a:p>
          <a:p>
            <a:endParaRPr lang="en-US" dirty="0">
              <a:solidFill>
                <a:srgbClr val="000000"/>
              </a:solidFill>
            </a:endParaRPr>
          </a:p>
        </p:txBody>
      </p:sp>
      <p:sp>
        <p:nvSpPr>
          <p:cNvPr id="4" name="Text Placeholder 3"/>
          <p:cNvSpPr>
            <a:spLocks noGrp="1"/>
          </p:cNvSpPr>
          <p:nvPr>
            <p:ph type="body" sz="quarter" idx="10"/>
          </p:nvPr>
        </p:nvSpPr>
        <p:spPr/>
        <p:txBody>
          <a:bodyPr/>
          <a:lstStyle/>
          <a:p>
            <a:r>
              <a:rPr lang="en-US" dirty="0"/>
              <a:t>Acquisitions - System</a:t>
            </a:r>
          </a:p>
        </p:txBody>
      </p:sp>
      <p:graphicFrame>
        <p:nvGraphicFramePr>
          <p:cNvPr id="6" name="Table 8">
            <a:extLst>
              <a:ext uri="{FF2B5EF4-FFF2-40B4-BE49-F238E27FC236}">
                <a16:creationId xmlns:a16="http://schemas.microsoft.com/office/drawing/2014/main" id="{9306A435-C9BF-EDD2-D529-22FC7BED5276}"/>
              </a:ext>
            </a:extLst>
          </p:cNvPr>
          <p:cNvGraphicFramePr>
            <a:graphicFrameLocks noGrp="1"/>
          </p:cNvGraphicFramePr>
          <p:nvPr/>
        </p:nvGraphicFramePr>
        <p:xfrm>
          <a:off x="4380740" y="1803389"/>
          <a:ext cx="4872625" cy="4358640"/>
        </p:xfrm>
        <a:graphic>
          <a:graphicData uri="http://schemas.openxmlformats.org/drawingml/2006/table">
            <a:tbl>
              <a:tblPr bandRow="1">
                <a:tableStyleId>{5C22544A-7EE6-4342-B048-85BDC9FD1C3A}</a:tableStyleId>
              </a:tblPr>
              <a:tblGrid>
                <a:gridCol w="3006246">
                  <a:extLst>
                    <a:ext uri="{9D8B030D-6E8A-4147-A177-3AD203B41FA5}">
                      <a16:colId xmlns:a16="http://schemas.microsoft.com/office/drawing/2014/main" val="1781089718"/>
                    </a:ext>
                  </a:extLst>
                </a:gridCol>
                <a:gridCol w="1866379">
                  <a:extLst>
                    <a:ext uri="{9D8B030D-6E8A-4147-A177-3AD203B41FA5}">
                      <a16:colId xmlns:a16="http://schemas.microsoft.com/office/drawing/2014/main" val="640714911"/>
                    </a:ext>
                  </a:extLst>
                </a:gridCol>
              </a:tblGrid>
              <a:tr h="33011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i="0" u="none" strike="noStrike" kern="1200" dirty="0">
                          <a:solidFill>
                            <a:srgbClr val="000000"/>
                          </a:solidFill>
                          <a:effectLst/>
                          <a:latin typeface="Calibri" panose="020F0502020204030204" pitchFamily="34" charset="0"/>
                        </a:rPr>
                        <a:t>ABI/Inform Complete</a:t>
                      </a:r>
                      <a:endParaRPr lang="en-US" sz="1600" b="1" i="0" u="none" strike="noStrike" dirty="0">
                        <a:solidFill>
                          <a:srgbClr val="000000"/>
                        </a:solidFill>
                        <a:effectLst/>
                        <a:latin typeface="Arial" panose="020B0604020202020204" pitchFamily="34"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i="0" u="none" strike="noStrike" kern="1200" dirty="0">
                          <a:solidFill>
                            <a:srgbClr val="000000"/>
                          </a:solidFill>
                          <a:effectLst/>
                          <a:latin typeface="Calibri" panose="020F0502020204030204" pitchFamily="34" charset="0"/>
                        </a:rPr>
                        <a:t>16,838</a:t>
                      </a:r>
                      <a:endParaRPr lang="en-US" sz="1600" b="1" i="0" u="none" strike="noStrike" dirty="0">
                        <a:solidFill>
                          <a:srgbClr val="000000"/>
                        </a:solidFill>
                        <a:effectLst/>
                        <a:latin typeface="Arial" panose="020B0604020202020204" pitchFamily="34" charset="0"/>
                      </a:endParaRPr>
                    </a:p>
                  </a:txBody>
                  <a:tcPr/>
                </a:tc>
                <a:extLst>
                  <a:ext uri="{0D108BD9-81ED-4DB2-BD59-A6C34878D82A}">
                    <a16:rowId xmlns:a16="http://schemas.microsoft.com/office/drawing/2014/main" val="1284221300"/>
                  </a:ext>
                </a:extLst>
              </a:tr>
              <a:tr h="330117">
                <a:tc>
                  <a:txBody>
                    <a:bodyPr/>
                    <a:lstStyle/>
                    <a:p>
                      <a:r>
                        <a:rPr lang="en-US" sz="1600" b="1" dirty="0">
                          <a:solidFill>
                            <a:srgbClr val="000000"/>
                          </a:solidFill>
                        </a:rPr>
                        <a:t>ACM Digital Library</a:t>
                      </a:r>
                    </a:p>
                  </a:txBody>
                  <a:tcPr/>
                </a:tc>
                <a:tc>
                  <a:txBody>
                    <a:bodyPr/>
                    <a:lstStyle/>
                    <a:p>
                      <a:r>
                        <a:rPr lang="en-US" sz="1600" b="1" dirty="0">
                          <a:solidFill>
                            <a:srgbClr val="000000"/>
                          </a:solidFill>
                        </a:rPr>
                        <a:t>2,927 </a:t>
                      </a:r>
                    </a:p>
                  </a:txBody>
                  <a:tcPr/>
                </a:tc>
                <a:extLst>
                  <a:ext uri="{0D108BD9-81ED-4DB2-BD59-A6C34878D82A}">
                    <a16:rowId xmlns:a16="http://schemas.microsoft.com/office/drawing/2014/main" val="3291516870"/>
                  </a:ext>
                </a:extLst>
              </a:tr>
              <a:tr h="330117">
                <a:tc>
                  <a:txBody>
                    <a:bodyPr/>
                    <a:lstStyle/>
                    <a:p>
                      <a:r>
                        <a:rPr lang="en-US" sz="1600" b="1" dirty="0">
                          <a:solidFill>
                            <a:srgbClr val="000000"/>
                          </a:solidFill>
                        </a:rPr>
                        <a:t>Education Full Text</a:t>
                      </a:r>
                    </a:p>
                  </a:txBody>
                  <a:tcPr/>
                </a:tc>
                <a:tc>
                  <a:txBody>
                    <a:bodyPr/>
                    <a:lstStyle/>
                    <a:p>
                      <a:r>
                        <a:rPr lang="en-US" sz="1600" b="1" i="0" u="none" strike="noStrike" kern="1200" dirty="0">
                          <a:solidFill>
                            <a:srgbClr val="000000"/>
                          </a:solidFill>
                          <a:effectLst/>
                          <a:latin typeface="Calibri" panose="020F0502020204030204" pitchFamily="34" charset="0"/>
                        </a:rPr>
                        <a:t>2,697</a:t>
                      </a:r>
                      <a:endParaRPr lang="en-US" sz="1600" b="1" dirty="0">
                        <a:solidFill>
                          <a:srgbClr val="000000"/>
                        </a:solidFill>
                      </a:endParaRPr>
                    </a:p>
                  </a:txBody>
                  <a:tcPr/>
                </a:tc>
                <a:extLst>
                  <a:ext uri="{0D108BD9-81ED-4DB2-BD59-A6C34878D82A}">
                    <a16:rowId xmlns:a16="http://schemas.microsoft.com/office/drawing/2014/main" val="3627891087"/>
                  </a:ext>
                </a:extLst>
              </a:tr>
              <a:tr h="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i="0" u="none" strike="noStrike" kern="1200" dirty="0">
                          <a:solidFill>
                            <a:srgbClr val="000000"/>
                          </a:solidFill>
                          <a:effectLst/>
                          <a:latin typeface="Calibri" panose="020F0502020204030204" pitchFamily="34" charset="0"/>
                        </a:rPr>
                        <a:t>IEEE Xplore</a:t>
                      </a:r>
                      <a:endParaRPr lang="en-US" sz="1600" b="1" i="0" u="none" strike="noStrike" dirty="0">
                        <a:solidFill>
                          <a:srgbClr val="000000"/>
                        </a:solidFill>
                        <a:effectLst/>
                        <a:latin typeface="Arial" panose="020B0604020202020204" pitchFamily="34" charset="0"/>
                      </a:endParaRPr>
                    </a:p>
                  </a:txBody>
                  <a:tcPr/>
                </a:tc>
                <a:tc>
                  <a:txBody>
                    <a:bodyPr/>
                    <a:lstStyle/>
                    <a:p>
                      <a:r>
                        <a:rPr lang="en-US" sz="1600" b="1" dirty="0">
                          <a:solidFill>
                            <a:srgbClr val="000000"/>
                          </a:solidFill>
                        </a:rPr>
                        <a:t>42,297</a:t>
                      </a:r>
                    </a:p>
                  </a:txBody>
                  <a:tcPr/>
                </a:tc>
                <a:extLst>
                  <a:ext uri="{0D108BD9-81ED-4DB2-BD59-A6C34878D82A}">
                    <a16:rowId xmlns:a16="http://schemas.microsoft.com/office/drawing/2014/main" val="328644856"/>
                  </a:ext>
                </a:extLst>
              </a:tr>
              <a:tr h="330117">
                <a:tc>
                  <a:txBody>
                    <a:bodyPr/>
                    <a:lstStyle/>
                    <a:p>
                      <a:r>
                        <a:rPr lang="en-US" sz="1600" b="1" dirty="0">
                          <a:solidFill>
                            <a:srgbClr val="000000"/>
                          </a:solidFill>
                        </a:rPr>
                        <a:t>JSTOR Arts &amp; Sciences I</a:t>
                      </a:r>
                    </a:p>
                  </a:txBody>
                  <a:tcPr/>
                </a:tc>
                <a:tc>
                  <a:txBody>
                    <a:bodyPr/>
                    <a:lstStyle/>
                    <a:p>
                      <a:r>
                        <a:rPr lang="en-US" sz="1600" b="1" dirty="0">
                          <a:solidFill>
                            <a:srgbClr val="000000"/>
                          </a:solidFill>
                        </a:rPr>
                        <a:t>2,077 </a:t>
                      </a:r>
                    </a:p>
                  </a:txBody>
                  <a:tcPr/>
                </a:tc>
                <a:extLst>
                  <a:ext uri="{0D108BD9-81ED-4DB2-BD59-A6C34878D82A}">
                    <a16:rowId xmlns:a16="http://schemas.microsoft.com/office/drawing/2014/main" val="1515892335"/>
                  </a:ext>
                </a:extLst>
              </a:tr>
              <a:tr h="330117">
                <a:tc>
                  <a:txBody>
                    <a:bodyPr/>
                    <a:lstStyle/>
                    <a:p>
                      <a:r>
                        <a:rPr lang="en-US" sz="1600" b="1" dirty="0">
                          <a:solidFill>
                            <a:srgbClr val="000000"/>
                          </a:solidFill>
                        </a:rPr>
                        <a:t>JSTOR Arts &amp; Sciences II</a:t>
                      </a:r>
                    </a:p>
                  </a:txBody>
                  <a:tcPr/>
                </a:tc>
                <a:tc>
                  <a:txBody>
                    <a:bodyPr/>
                    <a:lstStyle/>
                    <a:p>
                      <a:r>
                        <a:rPr lang="en-US" sz="1600" b="1" dirty="0">
                          <a:solidFill>
                            <a:srgbClr val="000000"/>
                          </a:solidFill>
                        </a:rPr>
                        <a:t>2,106</a:t>
                      </a:r>
                    </a:p>
                  </a:txBody>
                  <a:tcPr/>
                </a:tc>
                <a:extLst>
                  <a:ext uri="{0D108BD9-81ED-4DB2-BD59-A6C34878D82A}">
                    <a16:rowId xmlns:a16="http://schemas.microsoft.com/office/drawing/2014/main" val="852784367"/>
                  </a:ext>
                </a:extLst>
              </a:tr>
              <a:tr h="330117">
                <a:tc>
                  <a:txBody>
                    <a:bodyPr/>
                    <a:lstStyle/>
                    <a:p>
                      <a:r>
                        <a:rPr lang="en-US" sz="1600" b="1" dirty="0">
                          <a:solidFill>
                            <a:srgbClr val="000000"/>
                          </a:solidFill>
                        </a:rPr>
                        <a:t>JSTOR Arts &amp; Sciences III</a:t>
                      </a:r>
                    </a:p>
                  </a:txBody>
                  <a:tcPr/>
                </a:tc>
                <a:tc>
                  <a:txBody>
                    <a:bodyPr/>
                    <a:lstStyle/>
                    <a:p>
                      <a:r>
                        <a:rPr lang="en-US" sz="1600" b="1" dirty="0">
                          <a:solidFill>
                            <a:srgbClr val="000000"/>
                          </a:solidFill>
                        </a:rPr>
                        <a:t>2,691</a:t>
                      </a:r>
                    </a:p>
                  </a:txBody>
                  <a:tcPr/>
                </a:tc>
                <a:extLst>
                  <a:ext uri="{0D108BD9-81ED-4DB2-BD59-A6C34878D82A}">
                    <a16:rowId xmlns:a16="http://schemas.microsoft.com/office/drawing/2014/main" val="3897312390"/>
                  </a:ext>
                </a:extLst>
              </a:tr>
              <a:tr h="330117">
                <a:tc>
                  <a:txBody>
                    <a:bodyPr/>
                    <a:lstStyle/>
                    <a:p>
                      <a:r>
                        <a:rPr lang="en-US" sz="1600" b="1" dirty="0">
                          <a:solidFill>
                            <a:srgbClr val="000000"/>
                          </a:solidFill>
                        </a:rPr>
                        <a:t>JSTOR Arts &amp; Sciences IV</a:t>
                      </a:r>
                    </a:p>
                  </a:txBody>
                  <a:tcPr/>
                </a:tc>
                <a:tc>
                  <a:txBody>
                    <a:bodyPr/>
                    <a:lstStyle/>
                    <a:p>
                      <a:r>
                        <a:rPr lang="en-US" sz="1600" b="1" dirty="0">
                          <a:solidFill>
                            <a:srgbClr val="000000"/>
                          </a:solidFill>
                        </a:rPr>
                        <a:t>3,735</a:t>
                      </a:r>
                    </a:p>
                  </a:txBody>
                  <a:tcPr/>
                </a:tc>
                <a:extLst>
                  <a:ext uri="{0D108BD9-81ED-4DB2-BD59-A6C34878D82A}">
                    <a16:rowId xmlns:a16="http://schemas.microsoft.com/office/drawing/2014/main" val="3667452590"/>
                  </a:ext>
                </a:extLst>
              </a:tr>
              <a:tr h="330117">
                <a:tc>
                  <a:txBody>
                    <a:bodyPr/>
                    <a:lstStyle/>
                    <a:p>
                      <a:r>
                        <a:rPr lang="en-US" sz="1600" b="1" dirty="0" err="1">
                          <a:solidFill>
                            <a:srgbClr val="000000"/>
                          </a:solidFill>
                        </a:rPr>
                        <a:t>MathSciNet</a:t>
                      </a:r>
                      <a:endParaRPr lang="en-US" sz="1600" b="1" dirty="0">
                        <a:solidFill>
                          <a:srgbClr val="000000"/>
                        </a:solidFill>
                      </a:endParaRPr>
                    </a:p>
                  </a:txBody>
                  <a:tcPr/>
                </a:tc>
                <a:tc>
                  <a:txBody>
                    <a:bodyPr/>
                    <a:lstStyle/>
                    <a:p>
                      <a:r>
                        <a:rPr lang="en-US" sz="1600" b="1" dirty="0">
                          <a:solidFill>
                            <a:srgbClr val="000000"/>
                          </a:solidFill>
                        </a:rPr>
                        <a:t>9,734 </a:t>
                      </a:r>
                    </a:p>
                  </a:txBody>
                  <a:tcPr/>
                </a:tc>
                <a:extLst>
                  <a:ext uri="{0D108BD9-81ED-4DB2-BD59-A6C34878D82A}">
                    <a16:rowId xmlns:a16="http://schemas.microsoft.com/office/drawing/2014/main" val="984360320"/>
                  </a:ext>
                </a:extLst>
              </a:tr>
              <a:tr h="330117">
                <a:tc>
                  <a:txBody>
                    <a:bodyPr/>
                    <a:lstStyle/>
                    <a:p>
                      <a:r>
                        <a:rPr lang="en-US" sz="1600" b="1" dirty="0">
                          <a:solidFill>
                            <a:srgbClr val="000000"/>
                          </a:solidFill>
                        </a:rPr>
                        <a:t>MLA International Bibliography</a:t>
                      </a:r>
                    </a:p>
                  </a:txBody>
                  <a:tcPr/>
                </a:tc>
                <a:tc>
                  <a:txBody>
                    <a:bodyPr/>
                    <a:lstStyle/>
                    <a:p>
                      <a:r>
                        <a:rPr lang="en-US" sz="1600" b="1" dirty="0">
                          <a:solidFill>
                            <a:srgbClr val="000000"/>
                          </a:solidFill>
                        </a:rPr>
                        <a:t>6,562 </a:t>
                      </a:r>
                    </a:p>
                  </a:txBody>
                  <a:tcPr/>
                </a:tc>
                <a:extLst>
                  <a:ext uri="{0D108BD9-81ED-4DB2-BD59-A6C34878D82A}">
                    <a16:rowId xmlns:a16="http://schemas.microsoft.com/office/drawing/2014/main" val="2366316328"/>
                  </a:ext>
                </a:extLst>
              </a:tr>
              <a:tr h="330117">
                <a:tc>
                  <a:txBody>
                    <a:bodyPr/>
                    <a:lstStyle/>
                    <a:p>
                      <a:r>
                        <a:rPr lang="en-US" sz="1600" b="1" dirty="0" err="1">
                          <a:solidFill>
                            <a:srgbClr val="000000"/>
                          </a:solidFill>
                        </a:rPr>
                        <a:t>PsycARTICLES</a:t>
                      </a:r>
                      <a:endParaRPr lang="en-US" sz="1600" b="1" dirty="0">
                        <a:solidFill>
                          <a:srgbClr val="000000"/>
                        </a:solidFill>
                      </a:endParaRPr>
                    </a:p>
                  </a:txBody>
                  <a:tcPr/>
                </a:tc>
                <a:tc>
                  <a:txBody>
                    <a:bodyPr/>
                    <a:lstStyle/>
                    <a:p>
                      <a:r>
                        <a:rPr lang="en-US" sz="1600" b="1" dirty="0">
                          <a:solidFill>
                            <a:srgbClr val="000000"/>
                          </a:solidFill>
                        </a:rPr>
                        <a:t>11,214 </a:t>
                      </a:r>
                    </a:p>
                  </a:txBody>
                  <a:tcPr/>
                </a:tc>
                <a:extLst>
                  <a:ext uri="{0D108BD9-81ED-4DB2-BD59-A6C34878D82A}">
                    <a16:rowId xmlns:a16="http://schemas.microsoft.com/office/drawing/2014/main" val="3150411089"/>
                  </a:ext>
                </a:extLst>
              </a:tr>
              <a:tr h="0">
                <a:tc>
                  <a:txBody>
                    <a:bodyPr/>
                    <a:lstStyle/>
                    <a:p>
                      <a:r>
                        <a:rPr lang="en-US" sz="1600" b="1" dirty="0">
                          <a:solidFill>
                            <a:srgbClr val="000000"/>
                          </a:solidFill>
                        </a:rPr>
                        <a:t>Science</a:t>
                      </a:r>
                    </a:p>
                  </a:txBody>
                  <a:tcPr/>
                </a:tc>
                <a:tc>
                  <a:txBody>
                    <a:bodyPr/>
                    <a:lstStyle/>
                    <a:p>
                      <a:r>
                        <a:rPr lang="en-US" sz="1600" b="1" dirty="0">
                          <a:solidFill>
                            <a:srgbClr val="000000"/>
                          </a:solidFill>
                        </a:rPr>
                        <a:t>8,337</a:t>
                      </a:r>
                    </a:p>
                  </a:txBody>
                  <a:tcPr/>
                </a:tc>
                <a:extLst>
                  <a:ext uri="{0D108BD9-81ED-4DB2-BD59-A6C34878D82A}">
                    <a16:rowId xmlns:a16="http://schemas.microsoft.com/office/drawing/2014/main" val="3729283566"/>
                  </a:ext>
                </a:extLst>
              </a:tr>
              <a:tr h="330117">
                <a:tc>
                  <a:txBody>
                    <a:bodyPr/>
                    <a:lstStyle/>
                    <a:p>
                      <a:r>
                        <a:rPr lang="en-US" sz="1600" b="1" dirty="0">
                          <a:solidFill>
                            <a:srgbClr val="000000"/>
                          </a:solidFill>
                        </a:rPr>
                        <a:t>Subtotal</a:t>
                      </a:r>
                    </a:p>
                  </a:txBody>
                  <a:tcPr/>
                </a:tc>
                <a:tc>
                  <a:txBody>
                    <a:bodyPr/>
                    <a:lstStyle/>
                    <a:p>
                      <a:r>
                        <a:rPr lang="en-US" sz="1600" b="1" i="0" u="none" strike="noStrike" kern="1200" dirty="0">
                          <a:solidFill>
                            <a:srgbClr val="000000"/>
                          </a:solidFill>
                          <a:effectLst/>
                          <a:latin typeface="Calibri" panose="020F0502020204030204" pitchFamily="34" charset="0"/>
                        </a:rPr>
                        <a:t>111,214</a:t>
                      </a:r>
                      <a:endParaRPr lang="en-US" sz="1600" b="1" dirty="0">
                        <a:solidFill>
                          <a:srgbClr val="000000"/>
                        </a:solidFill>
                      </a:endParaRPr>
                    </a:p>
                  </a:txBody>
                  <a:tcPr/>
                </a:tc>
                <a:extLst>
                  <a:ext uri="{0D108BD9-81ED-4DB2-BD59-A6C34878D82A}">
                    <a16:rowId xmlns:a16="http://schemas.microsoft.com/office/drawing/2014/main" val="2645307969"/>
                  </a:ext>
                </a:extLst>
              </a:tr>
            </a:tbl>
          </a:graphicData>
        </a:graphic>
      </p:graphicFrame>
    </p:spTree>
    <p:extLst>
      <p:ext uri="{BB962C8B-B14F-4D97-AF65-F5344CB8AC3E}">
        <p14:creationId xmlns:p14="http://schemas.microsoft.com/office/powerpoint/2010/main" val="22011278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a:buFont typeface="Wingdings" pitchFamily="2" charset="2"/>
              <a:buChar char="v"/>
            </a:pPr>
            <a:r>
              <a:rPr lang="en-US" b="1" dirty="0">
                <a:solidFill>
                  <a:srgbClr val="000000"/>
                </a:solidFill>
                <a:latin typeface="Orgon Slab Light"/>
                <a:cs typeface="Orgon Slab Light"/>
              </a:rPr>
              <a:t>Revisioning of Shared System Services</a:t>
            </a:r>
          </a:p>
          <a:p>
            <a:pPr lvl="1">
              <a:buFont typeface="Wingdings" pitchFamily="2" charset="2"/>
              <a:buChar char="q"/>
            </a:pPr>
            <a:r>
              <a:rPr lang="en-US" b="1" dirty="0">
                <a:solidFill>
                  <a:srgbClr val="000000"/>
                </a:solidFill>
              </a:rPr>
              <a:t>In FY24 we may lose some or all the projected budget surplus</a:t>
            </a:r>
          </a:p>
          <a:p>
            <a:pPr lvl="2">
              <a:buFont typeface="Wingdings" pitchFamily="2" charset="2"/>
              <a:buChar char="§"/>
            </a:pPr>
            <a:r>
              <a:rPr lang="en-US" b="1" dirty="0">
                <a:solidFill>
                  <a:srgbClr val="000000"/>
                </a:solidFill>
                <a:latin typeface="Orgon Slab Light"/>
                <a:cs typeface="Orgon Slab Light"/>
              </a:rPr>
              <a:t>There is conversation of hiring additional support staff</a:t>
            </a:r>
          </a:p>
          <a:p>
            <a:pPr lvl="2">
              <a:buFont typeface="Wingdings" pitchFamily="2" charset="2"/>
              <a:buChar char="§"/>
            </a:pPr>
            <a:r>
              <a:rPr lang="en-US" b="1" dirty="0">
                <a:solidFill>
                  <a:srgbClr val="000000"/>
                </a:solidFill>
              </a:rPr>
              <a:t>One position is open but vacant</a:t>
            </a:r>
          </a:p>
          <a:p>
            <a:pPr lvl="2">
              <a:buFont typeface="Wingdings" pitchFamily="2" charset="2"/>
              <a:buChar char="§"/>
            </a:pPr>
            <a:r>
              <a:rPr lang="en-US" b="1" dirty="0">
                <a:solidFill>
                  <a:srgbClr val="000000"/>
                </a:solidFill>
                <a:latin typeface="Orgon Slab Light"/>
                <a:cs typeface="Orgon Slab Light"/>
              </a:rPr>
              <a:t>An additional position may be created</a:t>
            </a:r>
          </a:p>
          <a:p>
            <a:pPr lvl="2">
              <a:buFont typeface="Wingdings" pitchFamily="2" charset="2"/>
              <a:buChar char="§"/>
            </a:pPr>
            <a:r>
              <a:rPr lang="en-US" b="1" dirty="0">
                <a:solidFill>
                  <a:srgbClr val="000000"/>
                </a:solidFill>
              </a:rPr>
              <a:t>Funding for new positions and future merit or wage increases will not be provided by UM System</a:t>
            </a:r>
          </a:p>
          <a:p>
            <a:pPr lvl="2">
              <a:buFont typeface="Wingdings" pitchFamily="2" charset="2"/>
              <a:buChar char="§"/>
            </a:pPr>
            <a:r>
              <a:rPr lang="en-US" b="1" dirty="0">
                <a:solidFill>
                  <a:srgbClr val="000000"/>
                </a:solidFill>
              </a:rPr>
              <a:t>UM System Budget to remain flat </a:t>
            </a:r>
          </a:p>
          <a:p>
            <a:pPr lvl="2"/>
            <a:endParaRPr lang="en-US" b="1" dirty="0">
              <a:solidFill>
                <a:srgbClr val="000000"/>
              </a:solidFill>
              <a:latin typeface="Orgon Slab Light"/>
              <a:cs typeface="Orgon Slab Light"/>
            </a:endParaRPr>
          </a:p>
        </p:txBody>
      </p:sp>
      <p:sp>
        <p:nvSpPr>
          <p:cNvPr id="3" name="Text Placeholder 2"/>
          <p:cNvSpPr>
            <a:spLocks noGrp="1"/>
          </p:cNvSpPr>
          <p:nvPr>
            <p:ph type="body" sz="quarter" idx="10"/>
          </p:nvPr>
        </p:nvSpPr>
        <p:spPr/>
        <p:txBody>
          <a:bodyPr/>
          <a:lstStyle/>
          <a:p>
            <a:r>
              <a:rPr lang="en-US" dirty="0"/>
              <a:t>Acquisitions - System</a:t>
            </a:r>
          </a:p>
        </p:txBody>
      </p:sp>
    </p:spTree>
    <p:extLst>
      <p:ext uri="{BB962C8B-B14F-4D97-AF65-F5344CB8AC3E}">
        <p14:creationId xmlns:p14="http://schemas.microsoft.com/office/powerpoint/2010/main" val="35874072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2152650" y="1003614"/>
            <a:ext cx="8184662" cy="411171"/>
          </a:xfrm>
        </p:spPr>
        <p:txBody>
          <a:bodyPr/>
          <a:lstStyle/>
          <a:p>
            <a:pPr marL="342900" indent="-342900">
              <a:buFont typeface="Wingdings" pitchFamily="2" charset="2"/>
              <a:buChar char="v"/>
            </a:pPr>
            <a:r>
              <a:rPr lang="en-US" b="1" dirty="0">
                <a:solidFill>
                  <a:srgbClr val="000000"/>
                </a:solidFill>
              </a:rPr>
              <a:t>Recommendations</a:t>
            </a:r>
          </a:p>
        </p:txBody>
      </p:sp>
      <p:sp>
        <p:nvSpPr>
          <p:cNvPr id="4" name="Text Placeholder 3"/>
          <p:cNvSpPr>
            <a:spLocks noGrp="1"/>
          </p:cNvSpPr>
          <p:nvPr>
            <p:ph type="body" sz="quarter" idx="10"/>
          </p:nvPr>
        </p:nvSpPr>
        <p:spPr/>
        <p:txBody>
          <a:bodyPr/>
          <a:lstStyle/>
          <a:p>
            <a:r>
              <a:rPr lang="en-US" dirty="0"/>
              <a:t>Acquisitions</a:t>
            </a:r>
          </a:p>
        </p:txBody>
      </p:sp>
      <p:sp>
        <p:nvSpPr>
          <p:cNvPr id="2" name="TextBox 1">
            <a:extLst>
              <a:ext uri="{FF2B5EF4-FFF2-40B4-BE49-F238E27FC236}">
                <a16:creationId xmlns:a16="http://schemas.microsoft.com/office/drawing/2014/main" id="{356C36D8-8E93-43FD-8DA1-7D3FCA32ADEB}"/>
              </a:ext>
            </a:extLst>
          </p:cNvPr>
          <p:cNvSpPr txBox="1"/>
          <p:nvPr/>
        </p:nvSpPr>
        <p:spPr>
          <a:xfrm>
            <a:off x="2408519" y="1601094"/>
            <a:ext cx="7153753" cy="2585323"/>
          </a:xfrm>
          <a:prstGeom prst="rect">
            <a:avLst/>
          </a:prstGeom>
          <a:noFill/>
        </p:spPr>
        <p:txBody>
          <a:bodyPr wrap="none" rtlCol="0">
            <a:spAutoFit/>
          </a:bodyPr>
          <a:lstStyle/>
          <a:p>
            <a:pPr marL="285750" indent="-285750" defTabSz="457200">
              <a:buClrTx/>
              <a:buFont typeface="Wingdings" pitchFamily="2" charset="2"/>
              <a:buChar char="q"/>
            </a:pPr>
            <a:r>
              <a:rPr lang="en-US" sz="1800" b="1" kern="1200" dirty="0">
                <a:latin typeface="Calibri"/>
                <a:ea typeface="+mn-ea"/>
                <a:cs typeface="+mn-cs"/>
              </a:rPr>
              <a:t>Hold on making cuts to local acquisitions, for now. </a:t>
            </a:r>
          </a:p>
          <a:p>
            <a:pPr marL="285750" indent="-285750" defTabSz="457200">
              <a:buClrTx/>
              <a:buFont typeface="Wingdings" pitchFamily="2" charset="2"/>
              <a:buChar char="q"/>
            </a:pPr>
            <a:r>
              <a:rPr lang="en-US" sz="1800" b="1" kern="1200" dirty="0">
                <a:latin typeface="Calibri"/>
                <a:ea typeface="+mn-ea"/>
                <a:cs typeface="+mn-cs"/>
              </a:rPr>
              <a:t>If the trend continues investigate the possibility of retaining/acquiring</a:t>
            </a:r>
            <a:br>
              <a:rPr lang="en-US" sz="1800" b="1" kern="1200" dirty="0">
                <a:latin typeface="Calibri"/>
                <a:ea typeface="+mn-ea"/>
                <a:cs typeface="+mn-cs"/>
              </a:rPr>
            </a:br>
            <a:r>
              <a:rPr lang="en-US" sz="1800" b="1" kern="1200" dirty="0">
                <a:latin typeface="Calibri"/>
                <a:ea typeface="+mn-ea"/>
                <a:cs typeface="+mn-cs"/>
              </a:rPr>
              <a:t>additional resources</a:t>
            </a:r>
          </a:p>
          <a:p>
            <a:pPr marL="285750" indent="-285750" defTabSz="457200">
              <a:buClrTx/>
              <a:buFont typeface="Wingdings" pitchFamily="2" charset="2"/>
              <a:buChar char="q"/>
            </a:pPr>
            <a:r>
              <a:rPr lang="en-US" sz="1800" b="1" kern="1200" dirty="0">
                <a:latin typeface="Calibri"/>
                <a:ea typeface="+mn-ea"/>
                <a:cs typeface="+mn-cs"/>
              </a:rPr>
              <a:t>Seek budget increase for next fiscal year</a:t>
            </a:r>
          </a:p>
          <a:p>
            <a:pPr marL="285750" indent="-285750" defTabSz="457200">
              <a:buClrTx/>
              <a:buFont typeface="Wingdings" pitchFamily="2" charset="2"/>
              <a:buChar char="q"/>
            </a:pPr>
            <a:r>
              <a:rPr lang="en-US" sz="1800" b="1" kern="1200" dirty="0">
                <a:latin typeface="Calibri"/>
                <a:ea typeface="+mn-ea"/>
                <a:cs typeface="+mn-cs"/>
              </a:rPr>
              <a:t>Work with colleges to determine future strategic resource needs</a:t>
            </a:r>
          </a:p>
          <a:p>
            <a:pPr marL="285750" indent="-285750" defTabSz="457200">
              <a:buClrTx/>
              <a:buFont typeface="Wingdings" pitchFamily="2" charset="2"/>
              <a:buChar char="q"/>
            </a:pPr>
            <a:r>
              <a:rPr lang="en-US" sz="1800" b="1" kern="1200" dirty="0">
                <a:latin typeface="Calibri"/>
                <a:ea typeface="+mn-ea"/>
                <a:cs typeface="+mn-cs"/>
              </a:rPr>
              <a:t>Explore additional funding opportunities</a:t>
            </a:r>
          </a:p>
          <a:p>
            <a:pPr marL="285750" indent="-285750" defTabSz="457200">
              <a:buClrTx/>
              <a:buFont typeface="Wingdings" pitchFamily="2" charset="2"/>
              <a:buChar char="q"/>
            </a:pPr>
            <a:r>
              <a:rPr lang="en-US" sz="1800" b="1" kern="1200" dirty="0">
                <a:latin typeface="Calibri"/>
                <a:ea typeface="+mn-ea"/>
                <a:cs typeface="+mn-cs"/>
              </a:rPr>
              <a:t>Explore expanding open access sources</a:t>
            </a:r>
            <a:br>
              <a:rPr lang="en-US" sz="1800" kern="1200" dirty="0">
                <a:solidFill>
                  <a:srgbClr val="005F83"/>
                </a:solidFill>
                <a:latin typeface="Calibri"/>
                <a:ea typeface="+mn-ea"/>
                <a:cs typeface="+mn-cs"/>
              </a:rPr>
            </a:br>
            <a:endParaRPr lang="en-US" sz="1800" kern="1200" dirty="0">
              <a:solidFill>
                <a:srgbClr val="005F83"/>
              </a:solidFill>
              <a:latin typeface="Calibri"/>
              <a:ea typeface="+mn-ea"/>
              <a:cs typeface="+mn-cs"/>
            </a:endParaRPr>
          </a:p>
          <a:p>
            <a:pPr marL="742950" lvl="1" indent="-285750" defTabSz="457200">
              <a:buClrTx/>
              <a:buFont typeface="Arial" panose="020B0604020202020204" pitchFamily="34" charset="0"/>
              <a:buChar char="•"/>
            </a:pPr>
            <a:endParaRPr lang="en-US" sz="1800" kern="1200" dirty="0">
              <a:solidFill>
                <a:srgbClr val="509E2F"/>
              </a:solidFill>
              <a:latin typeface="Calibri"/>
              <a:ea typeface="+mn-ea"/>
              <a:cs typeface="+mn-cs"/>
            </a:endParaRPr>
          </a:p>
        </p:txBody>
      </p:sp>
    </p:spTree>
    <p:extLst>
      <p:ext uri="{BB962C8B-B14F-4D97-AF65-F5344CB8AC3E}">
        <p14:creationId xmlns:p14="http://schemas.microsoft.com/office/powerpoint/2010/main" val="37741556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2152650" y="1003614"/>
            <a:ext cx="8184662" cy="411171"/>
          </a:xfrm>
        </p:spPr>
        <p:txBody>
          <a:bodyPr/>
          <a:lstStyle/>
          <a:p>
            <a:pPr marL="342900" indent="-342900">
              <a:buFont typeface="Wingdings" pitchFamily="2" charset="2"/>
              <a:buChar char="v"/>
            </a:pPr>
            <a:r>
              <a:rPr lang="en-US" b="1" dirty="0">
                <a:solidFill>
                  <a:srgbClr val="000000"/>
                </a:solidFill>
              </a:rPr>
              <a:t>Operations Budget – Personnel</a:t>
            </a:r>
          </a:p>
          <a:p>
            <a:endParaRPr lang="en-US" b="1" dirty="0"/>
          </a:p>
        </p:txBody>
      </p:sp>
      <p:sp>
        <p:nvSpPr>
          <p:cNvPr id="4" name="Text Placeholder 3"/>
          <p:cNvSpPr>
            <a:spLocks noGrp="1"/>
          </p:cNvSpPr>
          <p:nvPr>
            <p:ph type="body" sz="quarter" idx="10"/>
          </p:nvPr>
        </p:nvSpPr>
        <p:spPr/>
        <p:txBody>
          <a:bodyPr/>
          <a:lstStyle/>
          <a:p>
            <a:r>
              <a:rPr lang="en-US" dirty="0"/>
              <a:t>Operations - Library</a:t>
            </a:r>
          </a:p>
        </p:txBody>
      </p:sp>
      <p:sp>
        <p:nvSpPr>
          <p:cNvPr id="2" name="TextBox 1">
            <a:extLst>
              <a:ext uri="{FF2B5EF4-FFF2-40B4-BE49-F238E27FC236}">
                <a16:creationId xmlns:a16="http://schemas.microsoft.com/office/drawing/2014/main" id="{356C36D8-8E93-43FD-8DA1-7D3FCA32ADEB}"/>
              </a:ext>
            </a:extLst>
          </p:cNvPr>
          <p:cNvSpPr txBox="1"/>
          <p:nvPr/>
        </p:nvSpPr>
        <p:spPr>
          <a:xfrm>
            <a:off x="2408519" y="1482165"/>
            <a:ext cx="6146041" cy="2585323"/>
          </a:xfrm>
          <a:prstGeom prst="rect">
            <a:avLst/>
          </a:prstGeom>
          <a:noFill/>
        </p:spPr>
        <p:txBody>
          <a:bodyPr wrap="none" rtlCol="0">
            <a:spAutoFit/>
          </a:bodyPr>
          <a:lstStyle/>
          <a:p>
            <a:pPr marL="285750" indent="-285750" defTabSz="457200">
              <a:buClrTx/>
              <a:buFont typeface="Arial" panose="020B0604020202020204" pitchFamily="34" charset="0"/>
              <a:buChar char="•"/>
            </a:pPr>
            <a:r>
              <a:rPr lang="en-US" sz="1800" b="1" kern="1200" dirty="0">
                <a:latin typeface="Calibri"/>
                <a:ea typeface="+mn-ea"/>
                <a:cs typeface="+mn-cs"/>
              </a:rPr>
              <a:t>Over the past 6 years we have seen a 65% reduction in staff</a:t>
            </a:r>
          </a:p>
          <a:p>
            <a:pPr marL="285750" indent="-285750" defTabSz="457200">
              <a:buClrTx/>
              <a:buFont typeface="Arial" panose="020B0604020202020204" pitchFamily="34" charset="0"/>
              <a:buChar char="•"/>
            </a:pPr>
            <a:r>
              <a:rPr lang="en-US" sz="1800" b="1" kern="1200" dirty="0">
                <a:latin typeface="Calibri"/>
                <a:ea typeface="+mn-ea"/>
                <a:cs typeface="+mn-cs"/>
              </a:rPr>
              <a:t>The following positions are open but unfilled:</a:t>
            </a:r>
          </a:p>
          <a:p>
            <a:pPr marL="742950" lvl="1" indent="-285750" defTabSz="457200">
              <a:buClrTx/>
              <a:buFont typeface="Arial" panose="020B0604020202020204" pitchFamily="34" charset="0"/>
              <a:buChar char="•"/>
            </a:pPr>
            <a:r>
              <a:rPr lang="en-US" sz="1800" b="1" kern="1200" dirty="0">
                <a:latin typeface="Calibri"/>
                <a:ea typeface="+mn-ea"/>
                <a:cs typeface="+mn-cs"/>
              </a:rPr>
              <a:t>Dean</a:t>
            </a:r>
          </a:p>
          <a:p>
            <a:pPr marL="742950" lvl="1" indent="-285750" defTabSz="457200">
              <a:buClrTx/>
              <a:buFont typeface="Arial" panose="020B0604020202020204" pitchFamily="34" charset="0"/>
              <a:buChar char="•"/>
            </a:pPr>
            <a:r>
              <a:rPr lang="en-US" sz="1800" b="1" kern="1200" dirty="0">
                <a:latin typeface="Calibri"/>
                <a:ea typeface="+mn-ea"/>
                <a:cs typeface="+mn-cs"/>
              </a:rPr>
              <a:t>Research Librarian</a:t>
            </a:r>
          </a:p>
          <a:p>
            <a:pPr marL="742950" lvl="1" indent="-285750" defTabSz="457200">
              <a:buClrTx/>
              <a:buFont typeface="Arial" panose="020B0604020202020204" pitchFamily="34" charset="0"/>
              <a:buChar char="•"/>
            </a:pPr>
            <a:r>
              <a:rPr lang="en-US" sz="1800" b="1" kern="1200" dirty="0">
                <a:latin typeface="Calibri"/>
                <a:ea typeface="+mn-ea"/>
                <a:cs typeface="+mn-cs"/>
              </a:rPr>
              <a:t>LS1 (Technical Services)</a:t>
            </a:r>
          </a:p>
          <a:p>
            <a:pPr marL="742950" lvl="1" indent="-285750" defTabSz="457200">
              <a:buClrTx/>
              <a:buFont typeface="Arial" panose="020B0604020202020204" pitchFamily="34" charset="0"/>
              <a:buChar char="•"/>
            </a:pPr>
            <a:r>
              <a:rPr lang="en-US" sz="1800" b="1" kern="1200" dirty="0">
                <a:latin typeface="Calibri"/>
                <a:ea typeface="+mn-ea"/>
                <a:cs typeface="+mn-cs"/>
              </a:rPr>
              <a:t>LS2 (Technical Services)</a:t>
            </a:r>
          </a:p>
          <a:p>
            <a:pPr marL="285750" indent="-285750" defTabSz="457200">
              <a:buClrTx/>
              <a:buFont typeface="Arial" panose="020B0604020202020204" pitchFamily="34" charset="0"/>
              <a:buChar char="•"/>
            </a:pPr>
            <a:r>
              <a:rPr lang="en-US" sz="1800" b="1" kern="1200" dirty="0">
                <a:latin typeface="Calibri"/>
                <a:ea typeface="+mn-ea"/>
                <a:cs typeface="+mn-cs"/>
              </a:rPr>
              <a:t>We are actively searching for:</a:t>
            </a:r>
          </a:p>
          <a:p>
            <a:pPr marL="742950" lvl="1" indent="-285750" defTabSz="457200">
              <a:buClrTx/>
              <a:buFont typeface="Arial" panose="020B0604020202020204" pitchFamily="34" charset="0"/>
              <a:buChar char="•"/>
            </a:pPr>
            <a:r>
              <a:rPr lang="en-US" sz="1800" b="1" kern="1200" dirty="0">
                <a:latin typeface="Calibri"/>
                <a:ea typeface="+mn-ea"/>
                <a:cs typeface="+mn-cs"/>
              </a:rPr>
              <a:t>Research Librarian</a:t>
            </a:r>
          </a:p>
          <a:p>
            <a:pPr marL="742950" lvl="1" indent="-285750" defTabSz="457200">
              <a:buClrTx/>
              <a:buFont typeface="Arial" panose="020B0604020202020204" pitchFamily="34" charset="0"/>
              <a:buChar char="•"/>
            </a:pPr>
            <a:r>
              <a:rPr lang="en-US" sz="1800" b="1" kern="1200" dirty="0">
                <a:latin typeface="Calibri"/>
                <a:ea typeface="+mn-ea"/>
                <a:cs typeface="+mn-cs"/>
              </a:rPr>
              <a:t>LS2 (Technical Services)</a:t>
            </a:r>
          </a:p>
        </p:txBody>
      </p:sp>
    </p:spTree>
    <p:extLst>
      <p:ext uri="{BB962C8B-B14F-4D97-AF65-F5344CB8AC3E}">
        <p14:creationId xmlns:p14="http://schemas.microsoft.com/office/powerpoint/2010/main" val="35088279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2152650" y="1003614"/>
            <a:ext cx="8184662" cy="411171"/>
          </a:xfrm>
        </p:spPr>
        <p:txBody>
          <a:bodyPr/>
          <a:lstStyle/>
          <a:p>
            <a:pPr marL="342900" indent="-342900">
              <a:buFont typeface="Wingdings" pitchFamily="2" charset="2"/>
              <a:buChar char="v"/>
            </a:pPr>
            <a:r>
              <a:rPr lang="en-US" b="1" dirty="0">
                <a:solidFill>
                  <a:srgbClr val="000000"/>
                </a:solidFill>
              </a:rPr>
              <a:t>Operations Budget – Hourly Staff</a:t>
            </a:r>
          </a:p>
        </p:txBody>
      </p:sp>
      <p:sp>
        <p:nvSpPr>
          <p:cNvPr id="4" name="Text Placeholder 3"/>
          <p:cNvSpPr>
            <a:spLocks noGrp="1"/>
          </p:cNvSpPr>
          <p:nvPr>
            <p:ph type="body" sz="quarter" idx="10"/>
          </p:nvPr>
        </p:nvSpPr>
        <p:spPr/>
        <p:txBody>
          <a:bodyPr/>
          <a:lstStyle/>
          <a:p>
            <a:r>
              <a:rPr lang="en-US" dirty="0"/>
              <a:t>Operations - Library</a:t>
            </a:r>
          </a:p>
        </p:txBody>
      </p:sp>
      <p:sp>
        <p:nvSpPr>
          <p:cNvPr id="2" name="TextBox 1">
            <a:extLst>
              <a:ext uri="{FF2B5EF4-FFF2-40B4-BE49-F238E27FC236}">
                <a16:creationId xmlns:a16="http://schemas.microsoft.com/office/drawing/2014/main" id="{356C36D8-8E93-43FD-8DA1-7D3FCA32ADEB}"/>
              </a:ext>
            </a:extLst>
          </p:cNvPr>
          <p:cNvSpPr txBox="1"/>
          <p:nvPr/>
        </p:nvSpPr>
        <p:spPr>
          <a:xfrm>
            <a:off x="2408518" y="1601094"/>
            <a:ext cx="6980052" cy="2585323"/>
          </a:xfrm>
          <a:prstGeom prst="rect">
            <a:avLst/>
          </a:prstGeom>
          <a:noFill/>
        </p:spPr>
        <p:txBody>
          <a:bodyPr wrap="none" rtlCol="0">
            <a:spAutoFit/>
          </a:bodyPr>
          <a:lstStyle/>
          <a:p>
            <a:pPr marL="285750" indent="-285750" defTabSz="457200">
              <a:buClrTx/>
              <a:buFont typeface="Wingdings" pitchFamily="2" charset="2"/>
              <a:buChar char="q"/>
            </a:pPr>
            <a:r>
              <a:rPr lang="en-US" sz="1800" b="1" kern="1200" dirty="0">
                <a:latin typeface="Calibri"/>
                <a:ea typeface="+mn-ea"/>
                <a:cs typeface="+mn-cs"/>
              </a:rPr>
              <a:t>Revisioning Duties and Classification</a:t>
            </a:r>
          </a:p>
          <a:p>
            <a:pPr marL="742950" lvl="1" indent="-285750" defTabSz="457200">
              <a:buClrTx/>
              <a:buFont typeface="Wingdings" pitchFamily="2" charset="2"/>
              <a:buChar char="§"/>
            </a:pPr>
            <a:r>
              <a:rPr lang="en-US" sz="1800" b="1" kern="1200" dirty="0">
                <a:latin typeface="Calibri"/>
                <a:ea typeface="+mn-ea"/>
                <a:cs typeface="+mn-cs"/>
              </a:rPr>
              <a:t>We have completed a review of job descriptions</a:t>
            </a:r>
          </a:p>
          <a:p>
            <a:pPr marL="742950" lvl="1" indent="-285750" defTabSz="457200">
              <a:buClrTx/>
              <a:buFont typeface="Wingdings" pitchFamily="2" charset="2"/>
              <a:buChar char="§"/>
            </a:pPr>
            <a:r>
              <a:rPr lang="en-US" sz="1800" b="1" kern="1200" dirty="0">
                <a:latin typeface="Calibri"/>
                <a:ea typeface="+mn-ea"/>
                <a:cs typeface="+mn-cs"/>
              </a:rPr>
              <a:t>Because of reductions some staff are performing duties beyond</a:t>
            </a:r>
            <a:br>
              <a:rPr lang="en-US" sz="1800" b="1" kern="1200" dirty="0">
                <a:latin typeface="Calibri"/>
                <a:ea typeface="+mn-ea"/>
                <a:cs typeface="+mn-cs"/>
              </a:rPr>
            </a:br>
            <a:r>
              <a:rPr lang="en-US" sz="1800" b="1" kern="1200" dirty="0">
                <a:latin typeface="Calibri"/>
                <a:ea typeface="+mn-ea"/>
                <a:cs typeface="+mn-cs"/>
              </a:rPr>
              <a:t>their classification</a:t>
            </a:r>
          </a:p>
          <a:p>
            <a:pPr marL="742950" lvl="1" indent="-285750" defTabSz="457200">
              <a:buClrTx/>
              <a:buFont typeface="Wingdings" pitchFamily="2" charset="2"/>
              <a:buChar char="§"/>
            </a:pPr>
            <a:r>
              <a:rPr lang="en-US" sz="1800" b="1" kern="1200" dirty="0">
                <a:latin typeface="Calibri"/>
                <a:ea typeface="+mn-ea"/>
                <a:cs typeface="+mn-cs"/>
              </a:rPr>
              <a:t>We need to consider reclassification of some staff positions</a:t>
            </a:r>
          </a:p>
          <a:p>
            <a:pPr marL="285750" indent="-285750" defTabSz="457200">
              <a:buClrTx/>
              <a:buFont typeface="Wingdings" pitchFamily="2" charset="2"/>
              <a:buChar char="q"/>
            </a:pPr>
            <a:r>
              <a:rPr lang="en-US" sz="1800" b="1" kern="1200" dirty="0">
                <a:latin typeface="Calibri"/>
                <a:ea typeface="+mn-ea"/>
                <a:cs typeface="+mn-cs"/>
              </a:rPr>
              <a:t>Reductions have resulted in </a:t>
            </a:r>
          </a:p>
          <a:p>
            <a:pPr marL="742950" lvl="1" indent="-285750" defTabSz="457200">
              <a:buClrTx/>
              <a:buFont typeface="Wingdings" pitchFamily="2" charset="2"/>
              <a:buChar char="§"/>
            </a:pPr>
            <a:r>
              <a:rPr lang="en-US" sz="1800" b="1" kern="1200" dirty="0">
                <a:latin typeface="Calibri"/>
                <a:ea typeface="+mn-ea"/>
                <a:cs typeface="+mn-cs"/>
              </a:rPr>
              <a:t>Heavy reliance on student employees</a:t>
            </a:r>
          </a:p>
          <a:p>
            <a:pPr marL="742950" lvl="1" indent="-285750" defTabSz="457200">
              <a:buClrTx/>
              <a:buFont typeface="Wingdings" pitchFamily="2" charset="2"/>
              <a:buChar char="§"/>
            </a:pPr>
            <a:r>
              <a:rPr lang="en-US" sz="1800" b="1" kern="1200" dirty="0">
                <a:latin typeface="Calibri"/>
                <a:ea typeface="+mn-ea"/>
                <a:cs typeface="+mn-cs"/>
              </a:rPr>
              <a:t>Scheduling challenges</a:t>
            </a:r>
          </a:p>
          <a:p>
            <a:pPr marL="742950" lvl="1" indent="-285750" defTabSz="457200">
              <a:buClrTx/>
              <a:buFont typeface="Wingdings" pitchFamily="2" charset="2"/>
              <a:buChar char="§"/>
            </a:pPr>
            <a:r>
              <a:rPr lang="en-US" sz="1800" b="1" kern="1200" dirty="0">
                <a:latin typeface="Calibri"/>
                <a:ea typeface="+mn-ea"/>
                <a:cs typeface="+mn-cs"/>
              </a:rPr>
              <a:t>Labor allocation issues</a:t>
            </a:r>
          </a:p>
        </p:txBody>
      </p:sp>
    </p:spTree>
    <p:extLst>
      <p:ext uri="{BB962C8B-B14F-4D97-AF65-F5344CB8AC3E}">
        <p14:creationId xmlns:p14="http://schemas.microsoft.com/office/powerpoint/2010/main" val="85969160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2152650" y="1003614"/>
            <a:ext cx="8184662" cy="411171"/>
          </a:xfrm>
        </p:spPr>
        <p:txBody>
          <a:bodyPr/>
          <a:lstStyle/>
          <a:p>
            <a:pPr marL="342900" indent="-342900">
              <a:buFont typeface="Wingdings" pitchFamily="2" charset="2"/>
              <a:buChar char="v"/>
            </a:pPr>
            <a:r>
              <a:rPr lang="en-US" b="1" dirty="0">
                <a:solidFill>
                  <a:srgbClr val="000000"/>
                </a:solidFill>
              </a:rPr>
              <a:t>Recommendations</a:t>
            </a:r>
          </a:p>
        </p:txBody>
      </p:sp>
      <p:sp>
        <p:nvSpPr>
          <p:cNvPr id="4" name="Text Placeholder 3"/>
          <p:cNvSpPr>
            <a:spLocks noGrp="1"/>
          </p:cNvSpPr>
          <p:nvPr>
            <p:ph type="body" sz="quarter" idx="10"/>
          </p:nvPr>
        </p:nvSpPr>
        <p:spPr/>
        <p:txBody>
          <a:bodyPr/>
          <a:lstStyle/>
          <a:p>
            <a:r>
              <a:rPr lang="en-US" dirty="0"/>
              <a:t>Operations - Library</a:t>
            </a:r>
          </a:p>
        </p:txBody>
      </p:sp>
      <p:sp>
        <p:nvSpPr>
          <p:cNvPr id="5" name="TextBox 4">
            <a:extLst>
              <a:ext uri="{FF2B5EF4-FFF2-40B4-BE49-F238E27FC236}">
                <a16:creationId xmlns:a16="http://schemas.microsoft.com/office/drawing/2014/main" id="{41C03BFD-A804-41EA-AE09-588B0B37F2D1}"/>
              </a:ext>
            </a:extLst>
          </p:cNvPr>
          <p:cNvSpPr txBox="1"/>
          <p:nvPr/>
        </p:nvSpPr>
        <p:spPr>
          <a:xfrm>
            <a:off x="2408518" y="1601094"/>
            <a:ext cx="6521914" cy="1200329"/>
          </a:xfrm>
          <a:prstGeom prst="rect">
            <a:avLst/>
          </a:prstGeom>
          <a:noFill/>
        </p:spPr>
        <p:txBody>
          <a:bodyPr wrap="none" rtlCol="0">
            <a:spAutoFit/>
          </a:bodyPr>
          <a:lstStyle/>
          <a:p>
            <a:pPr marL="285750" indent="-285750" defTabSz="457200">
              <a:buClrTx/>
              <a:buFont typeface="Wingdings" pitchFamily="2" charset="2"/>
              <a:buChar char="q"/>
            </a:pPr>
            <a:r>
              <a:rPr lang="en-US" sz="1800" b="1" kern="1200" dirty="0">
                <a:latin typeface="Calibri"/>
                <a:ea typeface="+mn-ea"/>
                <a:cs typeface="+mn-cs"/>
              </a:rPr>
              <a:t>Seek budget increase for next fiscal year to cover staffing needs</a:t>
            </a:r>
          </a:p>
          <a:p>
            <a:pPr marL="285750" indent="-285750" defTabSz="457200">
              <a:buClrTx/>
              <a:buFont typeface="Wingdings" pitchFamily="2" charset="2"/>
              <a:buChar char="q"/>
            </a:pPr>
            <a:r>
              <a:rPr lang="en-US" sz="1800" b="1" kern="1200" dirty="0">
                <a:latin typeface="Calibri"/>
                <a:ea typeface="+mn-ea"/>
                <a:cs typeface="+mn-cs"/>
              </a:rPr>
              <a:t>Reclassify staff positions</a:t>
            </a:r>
          </a:p>
          <a:p>
            <a:pPr marL="285750" indent="-285750" defTabSz="457200">
              <a:buClrTx/>
              <a:buFont typeface="Wingdings" pitchFamily="2" charset="2"/>
              <a:buChar char="q"/>
            </a:pPr>
            <a:r>
              <a:rPr lang="en-US" sz="1800" b="1" kern="1200" dirty="0">
                <a:latin typeface="Calibri"/>
                <a:ea typeface="+mn-ea"/>
                <a:cs typeface="+mn-cs"/>
              </a:rPr>
              <a:t>Reclassify Librarians to NTT</a:t>
            </a:r>
          </a:p>
          <a:p>
            <a:pPr marL="285750" indent="-285750" defTabSz="457200">
              <a:buClrTx/>
              <a:buFont typeface="Wingdings" pitchFamily="2" charset="2"/>
              <a:buChar char="q"/>
            </a:pPr>
            <a:r>
              <a:rPr lang="en-US" sz="1800" b="1" kern="1200" dirty="0">
                <a:latin typeface="Calibri"/>
                <a:ea typeface="+mn-ea"/>
                <a:cs typeface="+mn-cs"/>
              </a:rPr>
              <a:t>Seek additional funding options</a:t>
            </a:r>
          </a:p>
        </p:txBody>
      </p:sp>
    </p:spTree>
    <p:extLst>
      <p:ext uri="{BB962C8B-B14F-4D97-AF65-F5344CB8AC3E}">
        <p14:creationId xmlns:p14="http://schemas.microsoft.com/office/powerpoint/2010/main" val="25638657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46"/>
          <p:cNvSpPr txBox="1">
            <a:spLocks noGrp="1"/>
          </p:cNvSpPr>
          <p:nvPr>
            <p:ph type="body" idx="1"/>
          </p:nvPr>
        </p:nvSpPr>
        <p:spPr>
          <a:xfrm>
            <a:off x="681054" y="3042959"/>
            <a:ext cx="10929485" cy="267379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509E2F"/>
              </a:buClr>
              <a:buSzPts val="3600"/>
              <a:buNone/>
            </a:pPr>
            <a:r>
              <a:rPr lang="en" sz="3600" dirty="0">
                <a:latin typeface="Arial"/>
                <a:ea typeface="Arial"/>
                <a:cs typeface="Arial"/>
                <a:sym typeface="Arial"/>
              </a:rPr>
              <a:t>VI. Reports of Standing Committees</a:t>
            </a:r>
            <a:endParaRPr dirty="0"/>
          </a:p>
          <a:p>
            <a:pPr marL="0" lvl="0" indent="0" algn="l" rtl="0">
              <a:lnSpc>
                <a:spcPct val="100000"/>
              </a:lnSpc>
              <a:spcBef>
                <a:spcPts val="720"/>
              </a:spcBef>
              <a:spcAft>
                <a:spcPts val="0"/>
              </a:spcAft>
              <a:buClr>
                <a:srgbClr val="509E2F"/>
              </a:buClr>
              <a:buSzPts val="3600"/>
              <a:buNone/>
            </a:pPr>
            <a:r>
              <a:rPr lang="en" sz="3600" dirty="0"/>
              <a:t>	</a:t>
            </a:r>
            <a:r>
              <a:rPr lang="en" sz="3600" dirty="0">
                <a:solidFill>
                  <a:srgbClr val="003B49"/>
                </a:solidFill>
              </a:rPr>
              <a:t>F</a:t>
            </a:r>
            <a:r>
              <a:rPr lang="en" sz="3600" dirty="0">
                <a:solidFill>
                  <a:srgbClr val="003B49"/>
                </a:solidFill>
                <a:latin typeface="Arial"/>
                <a:ea typeface="Arial"/>
                <a:cs typeface="Arial"/>
                <a:sym typeface="Arial"/>
              </a:rPr>
              <a:t>.	Budgetary Affairs</a:t>
            </a:r>
            <a:br>
              <a:rPr lang="en" sz="3600" dirty="0">
                <a:solidFill>
                  <a:srgbClr val="003B49"/>
                </a:solidFill>
                <a:latin typeface="Arial"/>
                <a:ea typeface="Arial"/>
                <a:cs typeface="Arial"/>
                <a:sym typeface="Arial"/>
              </a:rPr>
            </a:br>
            <a:r>
              <a:rPr lang="en" sz="3600" dirty="0">
                <a:solidFill>
                  <a:srgbClr val="003B49"/>
                </a:solidFill>
                <a:latin typeface="Arial"/>
                <a:ea typeface="Arial"/>
                <a:cs typeface="Arial"/>
                <a:sym typeface="Arial"/>
              </a:rPr>
              <a:t>		M. Fitch</a:t>
            </a:r>
            <a:endParaRPr dirty="0"/>
          </a:p>
          <a:p>
            <a:pPr marL="0" lvl="0" indent="0" algn="l" rtl="0">
              <a:lnSpc>
                <a:spcPct val="100000"/>
              </a:lnSpc>
              <a:spcBef>
                <a:spcPts val="720"/>
              </a:spcBef>
              <a:spcAft>
                <a:spcPts val="0"/>
              </a:spcAft>
              <a:buClr>
                <a:srgbClr val="003B49"/>
              </a:buClr>
              <a:buSzPts val="3600"/>
              <a:buNone/>
            </a:pPr>
            <a:r>
              <a:rPr lang="en" sz="3600" dirty="0">
                <a:solidFill>
                  <a:srgbClr val="003B49"/>
                </a:solidFill>
                <a:latin typeface="Arial"/>
                <a:ea typeface="Arial"/>
                <a:cs typeface="Arial"/>
                <a:sym typeface="Arial"/>
              </a:rPr>
              <a:t>		</a:t>
            </a:r>
            <a:endParaRPr dirty="0"/>
          </a:p>
          <a:p>
            <a:pPr marL="0" lvl="0" indent="0" algn="l" rtl="0">
              <a:lnSpc>
                <a:spcPct val="100000"/>
              </a:lnSpc>
              <a:spcBef>
                <a:spcPts val="720"/>
              </a:spcBef>
              <a:spcAft>
                <a:spcPts val="0"/>
              </a:spcAft>
              <a:buClr>
                <a:srgbClr val="509E2F"/>
              </a:buClr>
              <a:buSzPts val="3600"/>
              <a:buNone/>
            </a:pPr>
            <a:r>
              <a:rPr lang="en" sz="3600" b="1" dirty="0">
                <a:latin typeface="Arial"/>
                <a:ea typeface="Arial"/>
                <a:cs typeface="Arial"/>
                <a:sym typeface="Arial"/>
              </a:rPr>
              <a:t>	</a:t>
            </a:r>
            <a:endParaRPr dirty="0"/>
          </a:p>
        </p:txBody>
      </p:sp>
      <p:sp>
        <p:nvSpPr>
          <p:cNvPr id="321" name="Google Shape;321;p46"/>
          <p:cNvSpPr txBox="1">
            <a:spLocks noGrp="1"/>
          </p:cNvSpPr>
          <p:nvPr>
            <p:ph type="body" idx="2"/>
          </p:nvPr>
        </p:nvSpPr>
        <p:spPr>
          <a:xfrm>
            <a:off x="681053" y="1790003"/>
            <a:ext cx="10912883" cy="991999"/>
          </a:xfrm>
          <a:prstGeom prst="rect">
            <a:avLst/>
          </a:prstGeom>
          <a:noFill/>
          <a:ln>
            <a:noFill/>
          </a:ln>
        </p:spPr>
        <p:txBody>
          <a:bodyPr spcFirstLastPara="1" wrap="square" lIns="91425" tIns="45700" rIns="91425" bIns="45700" anchor="t" anchorCtr="0">
            <a:noAutofit/>
          </a:bodyPr>
          <a:lstStyle/>
          <a:p>
            <a:pPr marL="6350" lvl="0" indent="-6350" algn="l" rtl="0">
              <a:lnSpc>
                <a:spcPct val="90000"/>
              </a:lnSpc>
              <a:spcBef>
                <a:spcPts val="0"/>
              </a:spcBef>
              <a:spcAft>
                <a:spcPts val="0"/>
              </a:spcAft>
              <a:buClr>
                <a:srgbClr val="509E2F"/>
              </a:buClr>
              <a:buSzPts val="3600"/>
              <a:buNone/>
            </a:pPr>
            <a:r>
              <a:rPr lang="en" sz="3600">
                <a:latin typeface="Arial"/>
                <a:ea typeface="Arial"/>
                <a:cs typeface="Arial"/>
                <a:sym typeface="Arial"/>
              </a:rPr>
              <a:t>Agenda</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3087"/>
            <a:ext cx="11125200" cy="5181600"/>
          </a:xfrm>
          <a:ln w="22225">
            <a:noFill/>
          </a:ln>
        </p:spPr>
        <p:txBody>
          <a:bodyPr>
            <a:normAutofit/>
          </a:bodyPr>
          <a:lstStyle/>
          <a:p>
            <a:pPr marL="0" indent="0">
              <a:buNone/>
            </a:pPr>
            <a:r>
              <a:rPr lang="en-US" sz="3600" dirty="0">
                <a:latin typeface="Orgon Slab Medium" panose="02000603000000020004" pitchFamily="50" charset="0"/>
              </a:rPr>
              <a:t>Continuing referrals:</a:t>
            </a:r>
          </a:p>
          <a:p>
            <a:r>
              <a:rPr lang="en-US" sz="3600" dirty="0">
                <a:latin typeface="Orgon Slab Medium" panose="02000603000000020004" pitchFamily="50" charset="0"/>
              </a:rPr>
              <a:t>Report on the “big picture balance sheet”</a:t>
            </a:r>
          </a:p>
          <a:p>
            <a:r>
              <a:rPr lang="en-US" sz="3600" dirty="0">
                <a:latin typeface="Orgon Slab Medium" panose="02000603000000020004" pitchFamily="50" charset="0"/>
              </a:rPr>
              <a:t>Current and next FY budget</a:t>
            </a:r>
          </a:p>
          <a:p>
            <a:pPr marL="0" indent="0">
              <a:buNone/>
            </a:pPr>
            <a:r>
              <a:rPr lang="en-US" sz="3600" dirty="0">
                <a:latin typeface="Orgon Slab Medium" panose="02000603000000020004" pitchFamily="50" charset="0"/>
              </a:rPr>
              <a:t>Referrals:  </a:t>
            </a:r>
          </a:p>
          <a:p>
            <a:r>
              <a:rPr lang="en-US" sz="3600" dirty="0">
                <a:latin typeface="Orgon Slab Medium" panose="02000603000000020004" pitchFamily="50" charset="0"/>
              </a:rPr>
              <a:t>Discount Rate</a:t>
            </a:r>
          </a:p>
        </p:txBody>
      </p:sp>
      <p:sp>
        <p:nvSpPr>
          <p:cNvPr id="5" name="Rectangle 4"/>
          <p:cNvSpPr/>
          <p:nvPr/>
        </p:nvSpPr>
        <p:spPr>
          <a:xfrm>
            <a:off x="1543050" y="206276"/>
            <a:ext cx="8991600"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B050"/>
                </a:solidFill>
                <a:effectLst/>
                <a:uLnTx/>
                <a:uFillTx/>
                <a:latin typeface="Orgon Slab Medium" panose="02000603000000020004" pitchFamily="50" charset="0"/>
                <a:ea typeface="+mn-ea"/>
                <a:cs typeface="+mn-cs"/>
              </a:rPr>
              <a:t>Budgetary Affairs Committee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B050"/>
                </a:solidFill>
                <a:effectLst/>
                <a:uLnTx/>
                <a:uFillTx/>
                <a:latin typeface="Orgon Slab Medium" panose="02000603000000020004" pitchFamily="50" charset="0"/>
                <a:ea typeface="+mn-ea"/>
                <a:cs typeface="+mn-cs"/>
              </a:rPr>
              <a:t>Nov 12, 2022</a:t>
            </a:r>
            <a:endParaRPr kumimoji="0" lang="en-US" sz="4400" b="0" i="0" u="none" strike="noStrike" kern="1200" cap="none" spc="0" normalizeH="0" baseline="0" noProof="0" dirty="0">
              <a:ln>
                <a:noFill/>
              </a:ln>
              <a:solidFill>
                <a:srgbClr val="00B050"/>
              </a:solidFill>
              <a:effectLst/>
              <a:uLnTx/>
              <a:uFillTx/>
              <a:latin typeface="Orgon Slab Medium" panose="02000603000000020004" pitchFamily="50" charset="0"/>
              <a:ea typeface="+mn-ea"/>
              <a:cs typeface="+mn-cs"/>
            </a:endParaRPr>
          </a:p>
        </p:txBody>
      </p:sp>
    </p:spTree>
    <p:extLst>
      <p:ext uri="{BB962C8B-B14F-4D97-AF65-F5344CB8AC3E}">
        <p14:creationId xmlns:p14="http://schemas.microsoft.com/office/powerpoint/2010/main" val="38757149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1C4A6-9D1F-4F0A-903E-807776272FFD}"/>
              </a:ext>
            </a:extLst>
          </p:cNvPr>
          <p:cNvSpPr>
            <a:spLocks noGrp="1"/>
          </p:cNvSpPr>
          <p:nvPr>
            <p:ph type="title"/>
          </p:nvPr>
        </p:nvSpPr>
        <p:spPr>
          <a:xfrm>
            <a:off x="838200" y="371431"/>
            <a:ext cx="10515600" cy="1325563"/>
          </a:xfrm>
        </p:spPr>
        <p:txBody>
          <a:bodyPr/>
          <a:lstStyle/>
          <a:p>
            <a:pPr algn="ctr"/>
            <a:r>
              <a:rPr lang="en-US" dirty="0">
                <a:solidFill>
                  <a:srgbClr val="00B050"/>
                </a:solidFill>
                <a:latin typeface="Orgon Slab Medium" panose="02000603000000020004" pitchFamily="50" charset="0"/>
              </a:rPr>
              <a:t>Budget</a:t>
            </a:r>
          </a:p>
        </p:txBody>
      </p:sp>
      <p:sp>
        <p:nvSpPr>
          <p:cNvPr id="3" name="Content Placeholder 2">
            <a:extLst>
              <a:ext uri="{FF2B5EF4-FFF2-40B4-BE49-F238E27FC236}">
                <a16:creationId xmlns:a16="http://schemas.microsoft.com/office/drawing/2014/main" id="{DA1DECCA-5C7E-40F6-B5D1-0E7397F99673}"/>
              </a:ext>
            </a:extLst>
          </p:cNvPr>
          <p:cNvSpPr>
            <a:spLocks noGrp="1"/>
          </p:cNvSpPr>
          <p:nvPr>
            <p:ph idx="1"/>
          </p:nvPr>
        </p:nvSpPr>
        <p:spPr>
          <a:xfrm>
            <a:off x="428978" y="1374731"/>
            <a:ext cx="11215626" cy="5335558"/>
          </a:xfrm>
        </p:spPr>
        <p:txBody>
          <a:bodyPr>
            <a:normAutofit fontScale="85000" lnSpcReduction="20000"/>
          </a:bodyPr>
          <a:lstStyle/>
          <a:p>
            <a:pPr marL="0" indent="0">
              <a:lnSpc>
                <a:spcPct val="120000"/>
              </a:lnSpc>
              <a:buNone/>
            </a:pPr>
            <a:r>
              <a:rPr lang="en-US" sz="3200" dirty="0">
                <a:latin typeface="Orgon Slab Medium" panose="02000603000000020004" pitchFamily="50" charset="0"/>
              </a:rPr>
              <a:t>Current FY budget</a:t>
            </a:r>
          </a:p>
          <a:p>
            <a:pPr>
              <a:lnSpc>
                <a:spcPct val="120000"/>
              </a:lnSpc>
            </a:pPr>
            <a:r>
              <a:rPr lang="en-US" sz="2800" dirty="0">
                <a:latin typeface="Orgon Slab Medium" panose="02000603000000020004" pitchFamily="50" charset="0"/>
              </a:rPr>
              <a:t>Financial aid (discount) better than expected, not all of $1 million contingency gone, but concern over grad student loss at end of CY</a:t>
            </a:r>
          </a:p>
          <a:p>
            <a:pPr marL="0" indent="0">
              <a:lnSpc>
                <a:spcPct val="120000"/>
              </a:lnSpc>
              <a:buNone/>
            </a:pPr>
            <a:r>
              <a:rPr lang="en-US" sz="3200" dirty="0">
                <a:latin typeface="Orgon Slab Medium" panose="02000603000000020004" pitchFamily="50" charset="0"/>
              </a:rPr>
              <a:t>Next year (FY 2024)</a:t>
            </a:r>
          </a:p>
          <a:p>
            <a:pPr>
              <a:lnSpc>
                <a:spcPct val="120000"/>
              </a:lnSpc>
            </a:pPr>
            <a:r>
              <a:rPr lang="en-US" sz="3200" dirty="0">
                <a:latin typeface="Orgon Slab Medium" panose="02000603000000020004" pitchFamily="50" charset="0"/>
              </a:rPr>
              <a:t>State appropriation </a:t>
            </a:r>
          </a:p>
          <a:p>
            <a:pPr lvl="1">
              <a:lnSpc>
                <a:spcPct val="120000"/>
              </a:lnSpc>
            </a:pPr>
            <a:r>
              <a:rPr lang="en-US" sz="2800" dirty="0">
                <a:latin typeface="Orgon Slab Medium" panose="02000603000000020004" pitchFamily="50" charset="0"/>
              </a:rPr>
              <a:t>5% increase, maybe</a:t>
            </a:r>
          </a:p>
          <a:p>
            <a:pPr>
              <a:lnSpc>
                <a:spcPct val="120000"/>
              </a:lnSpc>
            </a:pPr>
            <a:r>
              <a:rPr lang="en-US" sz="3200" dirty="0">
                <a:latin typeface="Orgon Slab Medium" panose="02000603000000020004" pitchFamily="50" charset="0"/>
              </a:rPr>
              <a:t>Tuition:</a:t>
            </a:r>
          </a:p>
          <a:p>
            <a:pPr lvl="1">
              <a:lnSpc>
                <a:spcPct val="120000"/>
              </a:lnSpc>
            </a:pPr>
            <a:r>
              <a:rPr lang="en-US" sz="2800" dirty="0">
                <a:latin typeface="Orgon Slab Medium" panose="02000603000000020004" pitchFamily="50" charset="0"/>
              </a:rPr>
              <a:t>Enrollment might rise: +40% y-t-y applications but lowered yield expected</a:t>
            </a:r>
          </a:p>
          <a:p>
            <a:pPr lvl="1">
              <a:lnSpc>
                <a:spcPct val="120000"/>
              </a:lnSpc>
            </a:pPr>
            <a:r>
              <a:rPr lang="en-US" sz="2800" dirty="0">
                <a:latin typeface="Orgon Slab Medium" panose="02000603000000020004" pitchFamily="50" charset="0"/>
              </a:rPr>
              <a:t>Tuition model change to tiers, designed as net zero change</a:t>
            </a:r>
          </a:p>
          <a:p>
            <a:pPr lvl="1">
              <a:lnSpc>
                <a:spcPct val="120000"/>
              </a:lnSpc>
            </a:pPr>
            <a:r>
              <a:rPr lang="en-US" sz="2800" dirty="0">
                <a:latin typeface="Orgon Slab Medium" panose="02000603000000020004" pitchFamily="50" charset="0"/>
              </a:rPr>
              <a:t>But inflation may drive tuition increase</a:t>
            </a:r>
          </a:p>
        </p:txBody>
      </p:sp>
    </p:spTree>
    <p:extLst>
      <p:ext uri="{BB962C8B-B14F-4D97-AF65-F5344CB8AC3E}">
        <p14:creationId xmlns:p14="http://schemas.microsoft.com/office/powerpoint/2010/main" val="168507078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1555" y="0"/>
            <a:ext cx="10515600" cy="1325563"/>
          </a:xfrm>
        </p:spPr>
        <p:txBody>
          <a:bodyPr/>
          <a:lstStyle/>
          <a:p>
            <a:pPr algn="ctr"/>
            <a:r>
              <a:rPr lang="en-US" dirty="0">
                <a:solidFill>
                  <a:srgbClr val="00B050"/>
                </a:solidFill>
                <a:latin typeface="Orgon Slab Medium" panose="02000603000000020004"/>
              </a:rPr>
              <a:t>General Revenue Budget</a:t>
            </a:r>
          </a:p>
        </p:txBody>
      </p:sp>
      <p:graphicFrame>
        <p:nvGraphicFramePr>
          <p:cNvPr id="3" name="Table 2"/>
          <p:cNvGraphicFramePr>
            <a:graphicFrameLocks noGrp="1"/>
          </p:cNvGraphicFramePr>
          <p:nvPr/>
        </p:nvGraphicFramePr>
        <p:xfrm>
          <a:off x="149677" y="1122576"/>
          <a:ext cx="9102965" cy="4856637"/>
        </p:xfrm>
        <a:graphic>
          <a:graphicData uri="http://schemas.openxmlformats.org/drawingml/2006/table">
            <a:tbl>
              <a:tblPr/>
              <a:tblGrid>
                <a:gridCol w="2409117">
                  <a:extLst>
                    <a:ext uri="{9D8B030D-6E8A-4147-A177-3AD203B41FA5}">
                      <a16:colId xmlns:a16="http://schemas.microsoft.com/office/drawing/2014/main" val="4009379142"/>
                    </a:ext>
                  </a:extLst>
                </a:gridCol>
                <a:gridCol w="1505572">
                  <a:extLst>
                    <a:ext uri="{9D8B030D-6E8A-4147-A177-3AD203B41FA5}">
                      <a16:colId xmlns:a16="http://schemas.microsoft.com/office/drawing/2014/main" val="2804276938"/>
                    </a:ext>
                  </a:extLst>
                </a:gridCol>
                <a:gridCol w="1624892">
                  <a:extLst>
                    <a:ext uri="{9D8B030D-6E8A-4147-A177-3AD203B41FA5}">
                      <a16:colId xmlns:a16="http://schemas.microsoft.com/office/drawing/2014/main" val="2477298164"/>
                    </a:ext>
                  </a:extLst>
                </a:gridCol>
                <a:gridCol w="1781692">
                  <a:extLst>
                    <a:ext uri="{9D8B030D-6E8A-4147-A177-3AD203B41FA5}">
                      <a16:colId xmlns:a16="http://schemas.microsoft.com/office/drawing/2014/main" val="4032256538"/>
                    </a:ext>
                  </a:extLst>
                </a:gridCol>
                <a:gridCol w="1781692">
                  <a:extLst>
                    <a:ext uri="{9D8B030D-6E8A-4147-A177-3AD203B41FA5}">
                      <a16:colId xmlns:a16="http://schemas.microsoft.com/office/drawing/2014/main" val="3314350945"/>
                    </a:ext>
                  </a:extLst>
                </a:gridCol>
              </a:tblGrid>
              <a:tr h="532850">
                <a:tc>
                  <a:txBody>
                    <a:bodyPr/>
                    <a:lstStyle/>
                    <a:p>
                      <a:pPr algn="l" fontAlgn="b"/>
                      <a:r>
                        <a:rPr lang="en-US" sz="3200" b="0" i="0" u="none" strike="noStrike" dirty="0">
                          <a:solidFill>
                            <a:srgbClr val="000000"/>
                          </a:solidFill>
                          <a:effectLst/>
                          <a:latin typeface="Calibri" panose="020F0502020204030204" pitchFamily="34" charset="0"/>
                        </a:rPr>
                        <a:t> </a:t>
                      </a:r>
                    </a:p>
                  </a:txBody>
                  <a:tcPr marL="7620" marR="7620" marT="7620" marB="0" anchor="b">
                    <a:lnL w="6350" cap="flat" cmpd="sng" algn="ctr">
                      <a:noFill/>
                      <a:prstDash val="solid"/>
                      <a:round/>
                      <a:headEnd type="none" w="med" len="med"/>
                      <a:tailEnd type="none" w="med" len="med"/>
                    </a:lnL>
                    <a:lnR>
                      <a:noFill/>
                    </a:lnR>
                    <a:lnT w="25400" cap="flat" cmpd="dbl" algn="ctr">
                      <a:no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algn="ctr" fontAlgn="b"/>
                      <a:r>
                        <a:rPr lang="en-US" sz="1800" b="1" i="0" u="none" strike="noStrike" dirty="0">
                          <a:solidFill>
                            <a:srgbClr val="000000"/>
                          </a:solidFill>
                          <a:effectLst/>
                          <a:latin typeface="Arial" panose="020B0604020202020204" pitchFamily="34" charset="0"/>
                        </a:rPr>
                        <a:t>FY20</a:t>
                      </a:r>
                    </a:p>
                  </a:txBody>
                  <a:tcPr marL="7620" marR="7620" marT="7620" marB="0" anchor="b">
                    <a:lnL>
                      <a:noFill/>
                    </a:lnL>
                    <a:lnR w="6350" cap="flat" cmpd="sng" algn="ctr">
                      <a:noFill/>
                      <a:prstDash val="solid"/>
                      <a:round/>
                      <a:headEnd type="none" w="med" len="med"/>
                      <a:tailEnd type="none" w="med" len="med"/>
                    </a:lnR>
                    <a:lnT w="25400" cap="flat" cmpd="dbl"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800" b="1" i="0" u="none" strike="noStrike" dirty="0">
                          <a:solidFill>
                            <a:srgbClr val="000000"/>
                          </a:solidFill>
                          <a:effectLst/>
                          <a:latin typeface="Arial" panose="020B0604020202020204" pitchFamily="34" charset="0"/>
                        </a:rPr>
                        <a:t>FY 21</a:t>
                      </a: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25400" cap="flat" cmpd="dbl"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800" b="1" i="0" u="none" strike="noStrike" dirty="0">
                          <a:solidFill>
                            <a:srgbClr val="000000"/>
                          </a:solidFill>
                          <a:effectLst/>
                          <a:latin typeface="Arial" panose="020B0604020202020204" pitchFamily="34" charset="0"/>
                        </a:rPr>
                        <a:t>FY 22</a:t>
                      </a: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25400" cap="flat" cmpd="dbl"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800" b="1" i="0" u="none" strike="noStrike" dirty="0">
                          <a:solidFill>
                            <a:srgbClr val="000000"/>
                          </a:solidFill>
                          <a:effectLst/>
                          <a:latin typeface="Arial" panose="020B0604020202020204" pitchFamily="34" charset="0"/>
                        </a:rPr>
                        <a:t>FY 23 (budgeted)</a:t>
                      </a: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25400" cap="flat" cmpd="dbl"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286492807"/>
                  </a:ext>
                </a:extLst>
              </a:tr>
              <a:tr h="308492">
                <a:tc>
                  <a:txBody>
                    <a:bodyPr/>
                    <a:lstStyle/>
                    <a:p>
                      <a:pPr algn="l" fontAlgn="ctr"/>
                      <a:r>
                        <a:rPr lang="en-US" sz="1800" b="0" i="0" u="none" strike="noStrike" dirty="0">
                          <a:solidFill>
                            <a:srgbClr val="000000"/>
                          </a:solidFill>
                          <a:effectLst/>
                          <a:latin typeface="Arial" panose="020B0604020202020204" pitchFamily="34" charset="0"/>
                        </a:rPr>
                        <a:t>Tuition and Fees</a:t>
                      </a:r>
                    </a:p>
                  </a:txBody>
                  <a:tcPr marR="7620" marT="7620"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800" b="0" i="0" u="none" strike="noStrike" dirty="0">
                          <a:solidFill>
                            <a:srgbClr val="000000"/>
                          </a:solidFill>
                          <a:effectLst/>
                          <a:latin typeface="Arial" panose="020B0604020202020204" pitchFamily="34" charset="0"/>
                        </a:rPr>
                        <a:t>$126,853,439</a:t>
                      </a:r>
                    </a:p>
                  </a:txBody>
                  <a:tcPr marL="7620" marR="7620" marT="7620" marB="0" anchor="ctr">
                    <a:lnL>
                      <a:noFill/>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algn="r" fontAlgn="ctr"/>
                      <a:r>
                        <a:rPr lang="en-US" sz="1800" b="0" i="0" u="none" strike="noStrike" dirty="0">
                          <a:solidFill>
                            <a:srgbClr val="000000"/>
                          </a:solidFill>
                          <a:effectLst/>
                          <a:latin typeface="Arial" panose="020B0604020202020204" pitchFamily="34" charset="0"/>
                        </a:rPr>
                        <a:t>$119,477,148</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algn="r" fontAlgn="ctr"/>
                      <a:r>
                        <a:rPr lang="en-US" sz="1800" b="0" i="0" u="none" strike="noStrike" dirty="0">
                          <a:solidFill>
                            <a:srgbClr val="000000"/>
                          </a:solidFill>
                          <a:effectLst/>
                          <a:latin typeface="Arial" panose="020B0604020202020204" pitchFamily="34" charset="0"/>
                        </a:rPr>
                        <a:t>$119,255,572</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algn="r" fontAlgn="ctr"/>
                      <a:r>
                        <a:rPr lang="en-US" sz="1800" b="0" i="0" u="none" strike="noStrike" dirty="0">
                          <a:solidFill>
                            <a:srgbClr val="000000"/>
                          </a:solidFill>
                          <a:effectLst/>
                          <a:latin typeface="Arial" panose="020B0604020202020204" pitchFamily="34" charset="0"/>
                        </a:rPr>
                        <a:t>$123,885,664</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528548763"/>
                  </a:ext>
                </a:extLst>
              </a:tr>
              <a:tr h="360053">
                <a:tc>
                  <a:txBody>
                    <a:bodyPr/>
                    <a:lstStyle/>
                    <a:p>
                      <a:pPr algn="l" fontAlgn="ctr"/>
                      <a:r>
                        <a:rPr lang="en-US" sz="1800" b="0" i="0" u="none" strike="noStrike" dirty="0">
                          <a:solidFill>
                            <a:srgbClr val="000000"/>
                          </a:solidFill>
                          <a:effectLst/>
                          <a:latin typeface="Arial" panose="020B0604020202020204" pitchFamily="34" charset="0"/>
                        </a:rPr>
                        <a:t>Scholarship Allowance</a:t>
                      </a:r>
                    </a:p>
                  </a:txBody>
                  <a:tcPr marR="7620" marT="7620"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800" b="0" i="0" u="none" strike="noStrike" dirty="0">
                          <a:solidFill>
                            <a:srgbClr val="000000"/>
                          </a:solidFill>
                          <a:effectLst/>
                          <a:latin typeface="Arial" panose="020B0604020202020204" pitchFamily="34" charset="0"/>
                        </a:rPr>
                        <a:t>(37,842,663)</a:t>
                      </a:r>
                    </a:p>
                  </a:txBody>
                  <a:tcPr marL="7620" marR="7620" marT="7620" marB="0" anchor="ctr">
                    <a:lnL>
                      <a:noFill/>
                    </a:lnL>
                    <a:lnR w="635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ctr"/>
                      <a:r>
                        <a:rPr lang="en-US" sz="1800" b="0" i="0" u="none" strike="noStrike" dirty="0">
                          <a:solidFill>
                            <a:srgbClr val="000000"/>
                          </a:solidFill>
                          <a:effectLst/>
                          <a:latin typeface="Arial" panose="020B0604020202020204" pitchFamily="34" charset="0"/>
                        </a:rPr>
                        <a:t>(36,728,607)</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ctr"/>
                      <a:r>
                        <a:rPr lang="en-US" sz="1800" b="0" i="0" u="none" strike="noStrike" dirty="0">
                          <a:solidFill>
                            <a:srgbClr val="000000"/>
                          </a:solidFill>
                          <a:effectLst/>
                          <a:latin typeface="Arial" panose="020B0604020202020204" pitchFamily="34" charset="0"/>
                        </a:rPr>
                        <a:t>(38,692,747)</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ctr"/>
                      <a:r>
                        <a:rPr lang="en-US" sz="1800" b="0" i="0" u="none" strike="noStrike" dirty="0">
                          <a:solidFill>
                            <a:srgbClr val="000000"/>
                          </a:solidFill>
                          <a:effectLst/>
                          <a:latin typeface="Arial" panose="020B0604020202020204" pitchFamily="34" charset="0"/>
                        </a:rPr>
                        <a:t>(41,287,426)</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806122254"/>
                  </a:ext>
                </a:extLst>
              </a:tr>
              <a:tr h="308492">
                <a:tc>
                  <a:txBody>
                    <a:bodyPr/>
                    <a:lstStyle/>
                    <a:p>
                      <a:pPr algn="l" fontAlgn="ctr"/>
                      <a:r>
                        <a:rPr lang="en-US" sz="1400" b="0" i="0" u="none" strike="noStrike" dirty="0">
                          <a:solidFill>
                            <a:srgbClr val="FF0000"/>
                          </a:solidFill>
                          <a:effectLst/>
                          <a:latin typeface="Arial" panose="020B0604020202020204" pitchFamily="34" charset="0"/>
                        </a:rPr>
                        <a:t>Discount</a:t>
                      </a:r>
                    </a:p>
                  </a:txBody>
                  <a:tcPr marL="274320" marR="7620" marT="7620"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400" b="0" i="0" u="none" strike="noStrike" dirty="0">
                          <a:solidFill>
                            <a:srgbClr val="FF0000"/>
                          </a:solidFill>
                          <a:effectLst/>
                          <a:latin typeface="Arial" panose="020B0604020202020204" pitchFamily="34" charset="0"/>
                        </a:rPr>
                        <a:t>30%</a:t>
                      </a:r>
                    </a:p>
                  </a:txBody>
                  <a:tcPr marL="7620" marR="7620" marT="7620" marB="0" anchor="ctr">
                    <a:lnL>
                      <a:noFill/>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ctr"/>
                      <a:r>
                        <a:rPr lang="en-US" sz="1400" b="0" i="0" u="none" strike="noStrike" dirty="0">
                          <a:solidFill>
                            <a:srgbClr val="FF0000"/>
                          </a:solidFill>
                          <a:effectLst/>
                          <a:latin typeface="Arial" panose="020B0604020202020204" pitchFamily="34" charset="0"/>
                        </a:rPr>
                        <a:t>31%</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ctr"/>
                      <a:r>
                        <a:rPr lang="en-US" sz="1400" b="0" i="0" u="none" strike="noStrike" dirty="0">
                          <a:solidFill>
                            <a:srgbClr val="FF0000"/>
                          </a:solidFill>
                          <a:effectLst/>
                          <a:latin typeface="Arial" panose="020B0604020202020204" pitchFamily="34" charset="0"/>
                        </a:rPr>
                        <a:t>32%</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ctr"/>
                      <a:r>
                        <a:rPr lang="en-US" sz="1400" b="0" i="0" u="none" strike="noStrike" dirty="0">
                          <a:solidFill>
                            <a:srgbClr val="FF0000"/>
                          </a:solidFill>
                          <a:effectLst/>
                          <a:latin typeface="Arial" panose="020B0604020202020204" pitchFamily="34" charset="0"/>
                        </a:rPr>
                        <a:t>33%</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888924745"/>
                  </a:ext>
                </a:extLst>
              </a:tr>
              <a:tr h="308492">
                <a:tc>
                  <a:txBody>
                    <a:bodyPr/>
                    <a:lstStyle/>
                    <a:p>
                      <a:pPr algn="l" fontAlgn="ctr"/>
                      <a:r>
                        <a:rPr lang="en-US" sz="1800" b="1" i="0" u="none" strike="noStrike" dirty="0">
                          <a:solidFill>
                            <a:srgbClr val="000000"/>
                          </a:solidFill>
                          <a:effectLst/>
                          <a:latin typeface="Arial" panose="020B0604020202020204" pitchFamily="34" charset="0"/>
                        </a:rPr>
                        <a:t>Net Tuition &amp; Fees</a:t>
                      </a:r>
                    </a:p>
                  </a:txBody>
                  <a:tcPr marL="274320" marR="7620" marT="7620"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800" b="0" i="0" u="none" strike="noStrike" dirty="0">
                          <a:solidFill>
                            <a:srgbClr val="000000"/>
                          </a:solidFill>
                          <a:effectLst/>
                          <a:latin typeface="Arial" panose="020B0604020202020204" pitchFamily="34" charset="0"/>
                        </a:rPr>
                        <a:t>$89,010,776</a:t>
                      </a:r>
                    </a:p>
                  </a:txBody>
                  <a:tcPr marL="7620" marR="7620" marT="7620" marB="0" anchor="ctr">
                    <a:lnL>
                      <a:noFill/>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algn="r" fontAlgn="ctr"/>
                      <a:r>
                        <a:rPr lang="en-US" sz="1800" b="0" i="0" u="none" strike="noStrike" dirty="0">
                          <a:solidFill>
                            <a:srgbClr val="000000"/>
                          </a:solidFill>
                          <a:effectLst/>
                          <a:latin typeface="Arial" panose="020B0604020202020204" pitchFamily="34" charset="0"/>
                        </a:rPr>
                        <a:t>$83,748,541</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algn="r" fontAlgn="ctr"/>
                      <a:r>
                        <a:rPr lang="en-US" sz="1800" b="0" i="0" u="none" strike="noStrike" dirty="0">
                          <a:solidFill>
                            <a:srgbClr val="000000"/>
                          </a:solidFill>
                          <a:effectLst/>
                          <a:latin typeface="Arial" panose="020B0604020202020204" pitchFamily="34" charset="0"/>
                        </a:rPr>
                        <a:t>80,562,825</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algn="r" fontAlgn="ctr"/>
                      <a:r>
                        <a:rPr lang="en-US" sz="1800" b="0" i="0" u="none" strike="noStrike" dirty="0">
                          <a:solidFill>
                            <a:srgbClr val="000000"/>
                          </a:solidFill>
                          <a:effectLst/>
                          <a:latin typeface="Arial" panose="020B0604020202020204" pitchFamily="34" charset="0"/>
                        </a:rPr>
                        <a:t>82,598,238</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536854031"/>
                  </a:ext>
                </a:extLst>
              </a:tr>
              <a:tr h="308492">
                <a:tc>
                  <a:txBody>
                    <a:bodyPr/>
                    <a:lstStyle/>
                    <a:p>
                      <a:pPr algn="l" fontAlgn="ctr"/>
                      <a:r>
                        <a:rPr lang="en-US" sz="1800" b="0" i="0" u="none" strike="noStrike" dirty="0">
                          <a:solidFill>
                            <a:srgbClr val="000000"/>
                          </a:solidFill>
                          <a:effectLst/>
                          <a:latin typeface="Arial" panose="020B0604020202020204" pitchFamily="34" charset="0"/>
                        </a:rPr>
                        <a:t>State Appropriation</a:t>
                      </a:r>
                    </a:p>
                  </a:txBody>
                  <a:tcPr marR="7620" marT="7620"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800" b="0" i="0" u="none" strike="noStrike" dirty="0">
                          <a:solidFill>
                            <a:srgbClr val="000000"/>
                          </a:solidFill>
                          <a:effectLst/>
                          <a:latin typeface="Arial" panose="020B0604020202020204" pitchFamily="34" charset="0"/>
                        </a:rPr>
                        <a:t>43,543,499 </a:t>
                      </a:r>
                    </a:p>
                  </a:txBody>
                  <a:tcPr marL="7620" marR="7620" marT="7620" marB="0" anchor="ctr">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800" b="0" i="0" u="none" strike="noStrike" dirty="0">
                          <a:solidFill>
                            <a:srgbClr val="000000"/>
                          </a:solidFill>
                          <a:effectLst/>
                          <a:latin typeface="Arial" panose="020B0604020202020204" pitchFamily="34" charset="0"/>
                        </a:rPr>
                        <a:t>45,690,941</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800" b="0" i="0" u="none" strike="noStrike" dirty="0">
                          <a:solidFill>
                            <a:srgbClr val="000000"/>
                          </a:solidFill>
                          <a:effectLst/>
                          <a:latin typeface="Arial" panose="020B0604020202020204" pitchFamily="34" charset="0"/>
                        </a:rPr>
                        <a:t>53,026,096</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800" b="0" i="0" u="none" strike="noStrike" dirty="0">
                          <a:solidFill>
                            <a:srgbClr val="000000"/>
                          </a:solidFill>
                          <a:effectLst/>
                          <a:latin typeface="Arial" panose="020B0604020202020204" pitchFamily="34" charset="0"/>
                        </a:rPr>
                        <a:t>55,942,347</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07012801"/>
                  </a:ext>
                </a:extLst>
              </a:tr>
              <a:tr h="308492">
                <a:tc>
                  <a:txBody>
                    <a:bodyPr/>
                    <a:lstStyle/>
                    <a:p>
                      <a:pPr algn="l" fontAlgn="ctr"/>
                      <a:r>
                        <a:rPr lang="en-US" sz="1800" b="0" i="0" u="none" strike="noStrike" dirty="0">
                          <a:solidFill>
                            <a:srgbClr val="000000"/>
                          </a:solidFill>
                          <a:effectLst/>
                          <a:latin typeface="Arial" panose="020B0604020202020204" pitchFamily="34" charset="0"/>
                        </a:rPr>
                        <a:t>Gift Revenues</a:t>
                      </a:r>
                    </a:p>
                  </a:txBody>
                  <a:tcPr marR="7620" marT="7620"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800" b="0" i="0" u="none" strike="noStrike" dirty="0">
                          <a:solidFill>
                            <a:srgbClr val="000000"/>
                          </a:solidFill>
                          <a:effectLst/>
                          <a:latin typeface="Arial" panose="020B0604020202020204" pitchFamily="34" charset="0"/>
                        </a:rPr>
                        <a:t>385,737 </a:t>
                      </a:r>
                    </a:p>
                  </a:txBody>
                  <a:tcPr marL="7620" marR="7620" marT="7620" marB="0" anchor="ctr">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800" b="0" i="0" u="none" strike="noStrike" dirty="0">
                          <a:solidFill>
                            <a:schemeClr val="tx1"/>
                          </a:solidFill>
                          <a:effectLst/>
                          <a:latin typeface="Arial" panose="020B0604020202020204" pitchFamily="34" charset="0"/>
                        </a:rPr>
                        <a:t>493,109</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800" b="0" i="0" u="none" strike="noStrike" dirty="0">
                          <a:solidFill>
                            <a:schemeClr val="tx1"/>
                          </a:solidFill>
                          <a:effectLst/>
                          <a:latin typeface="Arial" panose="020B0604020202020204" pitchFamily="34" charset="0"/>
                        </a:rPr>
                        <a:t>441,381</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800" b="0" i="0" u="none" strike="noStrike" dirty="0">
                          <a:solidFill>
                            <a:schemeClr val="tx1"/>
                          </a:solidFill>
                          <a:effectLst/>
                          <a:latin typeface="Arial" panose="020B0604020202020204" pitchFamily="34" charset="0"/>
                        </a:rPr>
                        <a:t>347,500</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02008158"/>
                  </a:ext>
                </a:extLst>
              </a:tr>
              <a:tr h="308492">
                <a:tc>
                  <a:txBody>
                    <a:bodyPr/>
                    <a:lstStyle/>
                    <a:p>
                      <a:pPr algn="l" fontAlgn="ctr"/>
                      <a:r>
                        <a:rPr lang="en-US" sz="1800" b="0" i="0" u="none" strike="noStrike" dirty="0">
                          <a:solidFill>
                            <a:srgbClr val="000000"/>
                          </a:solidFill>
                          <a:effectLst/>
                          <a:latin typeface="Arial" panose="020B0604020202020204" pitchFamily="34" charset="0"/>
                        </a:rPr>
                        <a:t>Recovery of F &amp; A</a:t>
                      </a:r>
                    </a:p>
                  </a:txBody>
                  <a:tcPr marR="7620" marT="7620"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800" b="0" i="0" u="none" strike="noStrike" dirty="0">
                          <a:solidFill>
                            <a:srgbClr val="000000"/>
                          </a:solidFill>
                          <a:effectLst/>
                          <a:latin typeface="Arial" panose="020B0604020202020204" pitchFamily="34" charset="0"/>
                        </a:rPr>
                        <a:t>6,802,499 </a:t>
                      </a:r>
                    </a:p>
                  </a:txBody>
                  <a:tcPr marL="7620" marR="7620" marT="7620" marB="0" anchor="ctr">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800" b="0" i="0" u="none" strike="noStrike" dirty="0">
                          <a:solidFill>
                            <a:schemeClr val="tx1"/>
                          </a:solidFill>
                          <a:effectLst/>
                          <a:latin typeface="Arial" panose="020B0604020202020204" pitchFamily="34" charset="0"/>
                        </a:rPr>
                        <a:t>6,496,349</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800" b="0" i="0" u="none" strike="noStrike" dirty="0">
                          <a:solidFill>
                            <a:schemeClr val="tx1"/>
                          </a:solidFill>
                          <a:effectLst/>
                          <a:latin typeface="Arial" panose="020B0604020202020204" pitchFamily="34" charset="0"/>
                        </a:rPr>
                        <a:t>7,611,796 </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800" b="0" i="0" u="none" strike="noStrike" dirty="0">
                          <a:solidFill>
                            <a:schemeClr val="tx1"/>
                          </a:solidFill>
                          <a:effectLst/>
                          <a:latin typeface="Arial" panose="020B0604020202020204" pitchFamily="34" charset="0"/>
                        </a:rPr>
                        <a:t>7,290,000 </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72922868"/>
                  </a:ext>
                </a:extLst>
              </a:tr>
              <a:tr h="607636">
                <a:tc>
                  <a:txBody>
                    <a:bodyPr/>
                    <a:lstStyle/>
                    <a:p>
                      <a:pPr algn="l" fontAlgn="ctr"/>
                      <a:r>
                        <a:rPr lang="en-US" sz="1800" b="0" i="0" u="none" strike="noStrike" dirty="0">
                          <a:solidFill>
                            <a:srgbClr val="000000"/>
                          </a:solidFill>
                          <a:effectLst/>
                          <a:latin typeface="Arial" panose="020B0604020202020204" pitchFamily="34" charset="0"/>
                        </a:rPr>
                        <a:t>Endowment &amp; Investment Income</a:t>
                      </a:r>
                    </a:p>
                  </a:txBody>
                  <a:tcPr marR="7620" marT="7620"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800" b="0" i="0" u="none" strike="noStrike" dirty="0">
                          <a:solidFill>
                            <a:srgbClr val="000000"/>
                          </a:solidFill>
                          <a:effectLst/>
                          <a:latin typeface="Arial" panose="020B0604020202020204" pitchFamily="34" charset="0"/>
                        </a:rPr>
                        <a:t>1,992,727 </a:t>
                      </a:r>
                    </a:p>
                  </a:txBody>
                  <a:tcPr marL="7620" marR="7620" marT="7620" marB="0" anchor="ctr">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800" b="0" i="0" u="none" strike="noStrike" dirty="0">
                          <a:solidFill>
                            <a:schemeClr val="tx1"/>
                          </a:solidFill>
                          <a:effectLst/>
                          <a:latin typeface="Arial" panose="020B0604020202020204" pitchFamily="34" charset="0"/>
                        </a:rPr>
                        <a:t>1,891,705</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800" b="0" i="0" u="none" strike="noStrike" dirty="0">
                          <a:solidFill>
                            <a:schemeClr val="tx1"/>
                          </a:solidFill>
                          <a:effectLst/>
                          <a:latin typeface="Arial" panose="020B0604020202020204" pitchFamily="34" charset="0"/>
                        </a:rPr>
                        <a:t>3,399,798</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800" b="0" i="0" u="none" strike="noStrike" dirty="0">
                          <a:solidFill>
                            <a:schemeClr val="tx1"/>
                          </a:solidFill>
                          <a:effectLst/>
                          <a:latin typeface="Arial" panose="020B0604020202020204" pitchFamily="34" charset="0"/>
                        </a:rPr>
                        <a:t>3,391,902</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752568567"/>
                  </a:ext>
                </a:extLst>
              </a:tr>
              <a:tr h="308492">
                <a:tc>
                  <a:txBody>
                    <a:bodyPr/>
                    <a:lstStyle/>
                    <a:p>
                      <a:pPr algn="l" fontAlgn="ctr"/>
                      <a:r>
                        <a:rPr lang="en-US" sz="1800" b="0" i="0" u="none" strike="noStrike" dirty="0">
                          <a:solidFill>
                            <a:srgbClr val="000000"/>
                          </a:solidFill>
                          <a:effectLst/>
                          <a:latin typeface="Arial" panose="020B0604020202020204" pitchFamily="34" charset="0"/>
                        </a:rPr>
                        <a:t>Sales &amp; Services Income</a:t>
                      </a:r>
                    </a:p>
                  </a:txBody>
                  <a:tcPr marR="7620" marT="7620"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800" b="0" i="0" u="none" strike="noStrike" dirty="0">
                          <a:solidFill>
                            <a:srgbClr val="000000"/>
                          </a:solidFill>
                          <a:effectLst/>
                          <a:latin typeface="Arial" panose="020B0604020202020204" pitchFamily="34" charset="0"/>
                        </a:rPr>
                        <a:t>1,177,479 </a:t>
                      </a:r>
                    </a:p>
                  </a:txBody>
                  <a:tcPr marL="7620" marR="7620" marT="7620" marB="0" anchor="ctr">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800" b="0" i="0" u="none" strike="noStrike" dirty="0">
                          <a:solidFill>
                            <a:schemeClr val="tx1"/>
                          </a:solidFill>
                          <a:effectLst/>
                          <a:latin typeface="Arial" panose="020B0604020202020204" pitchFamily="34" charset="0"/>
                        </a:rPr>
                        <a:t>709,380</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800" b="0" i="0" u="none" strike="noStrike" dirty="0">
                          <a:solidFill>
                            <a:schemeClr val="tx1"/>
                          </a:solidFill>
                          <a:effectLst/>
                          <a:latin typeface="Arial" panose="020B0604020202020204" pitchFamily="34" charset="0"/>
                        </a:rPr>
                        <a:t>1,125,303</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800" b="0" i="0" u="none" strike="noStrike" dirty="0">
                          <a:solidFill>
                            <a:schemeClr val="tx1"/>
                          </a:solidFill>
                          <a:effectLst/>
                          <a:latin typeface="Arial" panose="020B0604020202020204" pitchFamily="34" charset="0"/>
                        </a:rPr>
                        <a:t>999,930</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189134952"/>
                  </a:ext>
                </a:extLst>
              </a:tr>
              <a:tr h="308492">
                <a:tc>
                  <a:txBody>
                    <a:bodyPr/>
                    <a:lstStyle/>
                    <a:p>
                      <a:pPr algn="l" fontAlgn="ctr"/>
                      <a:r>
                        <a:rPr lang="en-US" sz="1800" b="0" i="0" u="none" strike="noStrike" dirty="0">
                          <a:solidFill>
                            <a:srgbClr val="000000"/>
                          </a:solidFill>
                          <a:effectLst/>
                          <a:latin typeface="Arial" panose="020B0604020202020204" pitchFamily="34" charset="0"/>
                        </a:rPr>
                        <a:t>Other Incomes</a:t>
                      </a:r>
                    </a:p>
                  </a:txBody>
                  <a:tcPr marR="7620" marT="7620"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800" b="0" i="0" u="none" strike="noStrike" dirty="0">
                          <a:solidFill>
                            <a:srgbClr val="000000"/>
                          </a:solidFill>
                          <a:effectLst/>
                          <a:latin typeface="Arial" panose="020B0604020202020204" pitchFamily="34" charset="0"/>
                        </a:rPr>
                        <a:t>2,872,553 </a:t>
                      </a:r>
                    </a:p>
                  </a:txBody>
                  <a:tcPr marL="7620" marR="7620" marT="7620" marB="0" anchor="ctr">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800" b="0" i="0" u="none" strike="noStrike" dirty="0">
                          <a:solidFill>
                            <a:schemeClr val="tx1"/>
                          </a:solidFill>
                          <a:effectLst/>
                          <a:latin typeface="Arial" panose="020B0604020202020204" pitchFamily="34" charset="0"/>
                        </a:rPr>
                        <a:t>2,209,518</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800" b="0" i="0" u="none" strike="noStrike" dirty="0">
                          <a:solidFill>
                            <a:schemeClr val="tx1"/>
                          </a:solidFill>
                          <a:effectLst/>
                          <a:latin typeface="Arial" panose="020B0604020202020204" pitchFamily="34" charset="0"/>
                        </a:rPr>
                        <a:t>2,841,403</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800" b="0" i="0" u="none" strike="noStrike" dirty="0">
                          <a:solidFill>
                            <a:schemeClr val="tx1"/>
                          </a:solidFill>
                          <a:effectLst/>
                          <a:latin typeface="Arial" panose="020B0604020202020204" pitchFamily="34" charset="0"/>
                        </a:rPr>
                        <a:t>2,067,024</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403346629"/>
                  </a:ext>
                </a:extLst>
              </a:tr>
              <a:tr h="308492">
                <a:tc>
                  <a:txBody>
                    <a:bodyPr/>
                    <a:lstStyle/>
                    <a:p>
                      <a:pPr algn="l" fontAlgn="ctr"/>
                      <a:r>
                        <a:rPr lang="en-US" sz="1800" b="0" i="0" u="none" strike="noStrike" dirty="0">
                          <a:solidFill>
                            <a:srgbClr val="000000"/>
                          </a:solidFill>
                          <a:effectLst/>
                          <a:latin typeface="Arial" panose="020B0604020202020204" pitchFamily="34" charset="0"/>
                        </a:rPr>
                        <a:t>Revenue Contingency</a:t>
                      </a:r>
                    </a:p>
                  </a:txBody>
                  <a:tcPr marR="7620" marT="7620"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800" b="0" i="0" u="none" strike="noStrike" dirty="0">
                          <a:solidFill>
                            <a:srgbClr val="000000"/>
                          </a:solidFill>
                          <a:effectLst/>
                          <a:latin typeface="Arial" panose="020B0604020202020204" pitchFamily="34" charset="0"/>
                        </a:rPr>
                        <a:t>-</a:t>
                      </a:r>
                    </a:p>
                  </a:txBody>
                  <a:tcPr marL="7620" marR="7620" marT="7620" marB="0" anchor="ctr">
                    <a:lnL>
                      <a:noFill/>
                    </a:lnL>
                    <a:lnR w="635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ctr"/>
                      <a:endParaRPr lang="en-US" sz="1800" b="0" i="0" u="none" strike="noStrike" dirty="0">
                        <a:solidFill>
                          <a:schemeClr val="tx1"/>
                        </a:solidFill>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ctr"/>
                      <a:r>
                        <a:rPr lang="en-US" sz="1800" b="0" i="0" u="none" strike="noStrike" dirty="0">
                          <a:solidFill>
                            <a:schemeClr val="tx1"/>
                          </a:solidFill>
                          <a:effectLst/>
                          <a:latin typeface="Arial" panose="020B0604020202020204" pitchFamily="34" charset="0"/>
                        </a:rPr>
                        <a:t>-</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ctr"/>
                      <a:r>
                        <a:rPr lang="en-US" sz="1800" b="0" i="0" u="none" strike="noStrike" dirty="0">
                          <a:solidFill>
                            <a:schemeClr val="tx1"/>
                          </a:solidFill>
                          <a:effectLst/>
                          <a:latin typeface="Arial" panose="020B0604020202020204" pitchFamily="34" charset="0"/>
                        </a:rPr>
                        <a:t>-</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040679291"/>
                  </a:ext>
                </a:extLst>
              </a:tr>
              <a:tr h="308492">
                <a:tc>
                  <a:txBody>
                    <a:bodyPr/>
                    <a:lstStyle/>
                    <a:p>
                      <a:pPr algn="l" fontAlgn="ctr"/>
                      <a:r>
                        <a:rPr lang="en-US" sz="1800" b="1" i="0" u="none" strike="noStrike" dirty="0">
                          <a:solidFill>
                            <a:srgbClr val="000000"/>
                          </a:solidFill>
                          <a:effectLst/>
                          <a:latin typeface="Arial" panose="020B0604020202020204" pitchFamily="34" charset="0"/>
                        </a:rPr>
                        <a:t>Total Revenues</a:t>
                      </a:r>
                    </a:p>
                  </a:txBody>
                  <a:tcPr marL="7620" marR="7620" marT="7620"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800" b="0" i="0" u="none" strike="noStrike" dirty="0">
                          <a:solidFill>
                            <a:srgbClr val="000000"/>
                          </a:solidFill>
                          <a:effectLst/>
                          <a:latin typeface="Arial" panose="020B0604020202020204" pitchFamily="34" charset="0"/>
                        </a:rPr>
                        <a:t>$145,785,270</a:t>
                      </a:r>
                    </a:p>
                  </a:txBody>
                  <a:tcPr marL="7620" marR="7620" marT="7620" marB="0" anchor="ctr">
                    <a:lnL>
                      <a:noFill/>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algn="r" fontAlgn="ctr"/>
                      <a:r>
                        <a:rPr lang="en-US" sz="1800" b="0" i="0" u="none" strike="noStrike" dirty="0">
                          <a:solidFill>
                            <a:srgbClr val="000000"/>
                          </a:solidFill>
                          <a:effectLst/>
                          <a:latin typeface="Arial" panose="020B0604020202020204" pitchFamily="34" charset="0"/>
                        </a:rPr>
                        <a:t>$140,239,544</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algn="r" fontAlgn="ctr"/>
                      <a:r>
                        <a:rPr lang="en-US" sz="1800" b="0" i="0" u="none" strike="noStrike" dirty="0">
                          <a:solidFill>
                            <a:srgbClr val="000000"/>
                          </a:solidFill>
                          <a:effectLst/>
                          <a:latin typeface="Arial" panose="020B0604020202020204" pitchFamily="34" charset="0"/>
                        </a:rPr>
                        <a:t>$149,008,602</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algn="r" fontAlgn="ctr"/>
                      <a:r>
                        <a:rPr lang="en-US" sz="1800" b="0" i="0" u="none" strike="noStrike" dirty="0">
                          <a:solidFill>
                            <a:srgbClr val="000000"/>
                          </a:solidFill>
                          <a:effectLst/>
                          <a:latin typeface="Arial" panose="020B0604020202020204" pitchFamily="34" charset="0"/>
                        </a:rPr>
                        <a:t>$152,636,941</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898708060"/>
                  </a:ext>
                </a:extLst>
              </a:tr>
            </a:tbl>
          </a:graphicData>
        </a:graphic>
      </p:graphicFrame>
      <p:sp>
        <p:nvSpPr>
          <p:cNvPr id="4" name="TextBox 3">
            <a:extLst>
              <a:ext uri="{FF2B5EF4-FFF2-40B4-BE49-F238E27FC236}">
                <a16:creationId xmlns:a16="http://schemas.microsoft.com/office/drawing/2014/main" id="{66E9061B-7143-C170-AB8F-25D123826A78}"/>
              </a:ext>
            </a:extLst>
          </p:cNvPr>
          <p:cNvSpPr txBox="1"/>
          <p:nvPr/>
        </p:nvSpPr>
        <p:spPr>
          <a:xfrm>
            <a:off x="9252642" y="1643134"/>
            <a:ext cx="377242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Enrollment: -241 UG, +108 grad</a:t>
            </a:r>
          </a:p>
        </p:txBody>
      </p:sp>
      <p:sp>
        <p:nvSpPr>
          <p:cNvPr id="10" name="TextBox 9">
            <a:extLst>
              <a:ext uri="{FF2B5EF4-FFF2-40B4-BE49-F238E27FC236}">
                <a16:creationId xmlns:a16="http://schemas.microsoft.com/office/drawing/2014/main" id="{2E4E44BB-01DA-0069-692D-7660D7B89EA3}"/>
              </a:ext>
            </a:extLst>
          </p:cNvPr>
          <p:cNvSpPr txBox="1"/>
          <p:nvPr/>
        </p:nvSpPr>
        <p:spPr>
          <a:xfrm>
            <a:off x="9454201" y="5236899"/>
            <a:ext cx="233340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Blank = covers $1 MM tuition shortfall</a:t>
            </a:r>
          </a:p>
        </p:txBody>
      </p:sp>
    </p:spTree>
    <p:extLst>
      <p:ext uri="{BB962C8B-B14F-4D97-AF65-F5344CB8AC3E}">
        <p14:creationId xmlns:p14="http://schemas.microsoft.com/office/powerpoint/2010/main" val="32778757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g185dd5177ee_0_70"/>
          <p:cNvSpPr txBox="1">
            <a:spLocks noGrp="1"/>
          </p:cNvSpPr>
          <p:nvPr>
            <p:ph type="body" idx="1"/>
          </p:nvPr>
        </p:nvSpPr>
        <p:spPr>
          <a:xfrm>
            <a:off x="879075" y="1736724"/>
            <a:ext cx="10928400" cy="4977900"/>
          </a:xfrm>
          <a:prstGeom prst="rect">
            <a:avLst/>
          </a:prstGeom>
          <a:noFill/>
          <a:ln>
            <a:noFill/>
          </a:ln>
        </p:spPr>
        <p:txBody>
          <a:bodyPr spcFirstLastPara="1" wrap="square" lIns="121900" tIns="60925" rIns="121900" bIns="60925" anchor="t" anchorCtr="0">
            <a:noAutofit/>
          </a:bodyPr>
          <a:lstStyle/>
          <a:p>
            <a:pPr marL="457200" lvl="0" indent="-457200" algn="l" rtl="0">
              <a:spcBef>
                <a:spcPts val="0"/>
              </a:spcBef>
              <a:spcAft>
                <a:spcPts val="0"/>
              </a:spcAft>
              <a:buClr>
                <a:srgbClr val="509E2F"/>
              </a:buClr>
              <a:buSzPts val="3200"/>
              <a:buFont typeface="Merriweather Sans"/>
              <a:buChar char="&gt;"/>
            </a:pPr>
            <a:r>
              <a:rPr lang="en"/>
              <a:t>Library</a:t>
            </a:r>
            <a:endParaRPr/>
          </a:p>
          <a:p>
            <a:pPr marL="990600" lvl="1" indent="-387350" algn="l" rtl="0">
              <a:spcBef>
                <a:spcPts val="500"/>
              </a:spcBef>
              <a:spcAft>
                <a:spcPts val="0"/>
              </a:spcAft>
              <a:buClr>
                <a:srgbClr val="509E2F"/>
              </a:buClr>
              <a:buSzPts val="2700"/>
              <a:buChar char="–"/>
            </a:pPr>
            <a:r>
              <a:rPr lang="en"/>
              <a:t>LLRC (Jorge Porcel, Roger Weaver) looking for input and ideas about your ideal library</a:t>
            </a:r>
            <a:endParaRPr/>
          </a:p>
          <a:p>
            <a:pPr marL="990600" lvl="1" indent="-387350" algn="l" rtl="0">
              <a:spcBef>
                <a:spcPts val="500"/>
              </a:spcBef>
              <a:spcAft>
                <a:spcPts val="0"/>
              </a:spcAft>
              <a:buClr>
                <a:srgbClr val="509E2F"/>
              </a:buClr>
              <a:buSzPts val="2700"/>
              <a:buChar char="–"/>
            </a:pPr>
            <a:r>
              <a:rPr lang="en"/>
              <a:t>What resources should a library have?</a:t>
            </a:r>
            <a:endParaRPr/>
          </a:p>
          <a:p>
            <a:pPr marL="990600" lvl="1" indent="-387350" algn="l" rtl="0">
              <a:spcBef>
                <a:spcPts val="500"/>
              </a:spcBef>
              <a:spcAft>
                <a:spcPts val="0"/>
              </a:spcAft>
              <a:buClr>
                <a:srgbClr val="509E2F"/>
              </a:buClr>
              <a:buSzPts val="2700"/>
              <a:buChar char="–"/>
            </a:pPr>
            <a:r>
              <a:rPr lang="en"/>
              <a:t>What kind of space(s) should it contain?</a:t>
            </a:r>
            <a:endParaRPr/>
          </a:p>
          <a:p>
            <a:pPr marL="990600" lvl="1" indent="-387350" algn="l" rtl="0">
              <a:spcBef>
                <a:spcPts val="500"/>
              </a:spcBef>
              <a:spcAft>
                <a:spcPts val="0"/>
              </a:spcAft>
              <a:buClr>
                <a:srgbClr val="509E2F"/>
              </a:buClr>
              <a:buSzPts val="2700"/>
              <a:buChar char="–"/>
            </a:pPr>
            <a:r>
              <a:rPr lang="en"/>
              <a:t>Let Roger know: weaverjr@mst.edu</a:t>
            </a:r>
            <a:endParaRPr/>
          </a:p>
          <a:p>
            <a:pPr marL="457200" lvl="0" indent="-457200" algn="l" rtl="0">
              <a:spcBef>
                <a:spcPts val="600"/>
              </a:spcBef>
              <a:spcAft>
                <a:spcPts val="0"/>
              </a:spcAft>
              <a:buClr>
                <a:srgbClr val="509E2F"/>
              </a:buClr>
              <a:buSzPts val="3200"/>
              <a:buFont typeface="Merriweather Sans"/>
              <a:buChar char="&gt;"/>
            </a:pPr>
            <a:r>
              <a:rPr lang="en"/>
              <a:t>Faculty Ombuds Position Forthcoming</a:t>
            </a:r>
            <a:endParaRPr/>
          </a:p>
          <a:p>
            <a:pPr marL="990600" lvl="1" indent="-387350" algn="l" rtl="0">
              <a:spcBef>
                <a:spcPts val="600"/>
              </a:spcBef>
              <a:spcAft>
                <a:spcPts val="0"/>
              </a:spcAft>
              <a:buSzPts val="2700"/>
              <a:buChar char="–"/>
            </a:pPr>
            <a:r>
              <a:rPr lang="en"/>
              <a:t>Provost’s office, Faculty Senate, ADVANCE grant</a:t>
            </a:r>
            <a:endParaRPr/>
          </a:p>
          <a:p>
            <a:pPr marL="990600" lvl="1" indent="-387350" algn="l" rtl="0">
              <a:spcBef>
                <a:spcPts val="600"/>
              </a:spcBef>
              <a:spcAft>
                <a:spcPts val="0"/>
              </a:spcAft>
              <a:buSzPts val="2700"/>
              <a:buChar char="–"/>
            </a:pPr>
            <a:r>
              <a:rPr lang="en"/>
              <a:t>Beginning Spring 2023</a:t>
            </a:r>
            <a:endParaRPr/>
          </a:p>
        </p:txBody>
      </p:sp>
      <p:sp>
        <p:nvSpPr>
          <p:cNvPr id="136" name="Google Shape;136;g185dd5177ee_0_70"/>
          <p:cNvSpPr txBox="1">
            <a:spLocks noGrp="1"/>
          </p:cNvSpPr>
          <p:nvPr>
            <p:ph type="body" idx="2"/>
          </p:nvPr>
        </p:nvSpPr>
        <p:spPr>
          <a:xfrm>
            <a:off x="1098876" y="523911"/>
            <a:ext cx="10912800" cy="992100"/>
          </a:xfrm>
          <a:prstGeom prst="rect">
            <a:avLst/>
          </a:prstGeom>
          <a:noFill/>
          <a:ln>
            <a:noFill/>
          </a:ln>
        </p:spPr>
        <p:txBody>
          <a:bodyPr spcFirstLastPara="1" wrap="square" lIns="121900" tIns="60925" rIns="121900" bIns="60925" anchor="t" anchorCtr="0">
            <a:normAutofit/>
          </a:bodyPr>
          <a:lstStyle/>
          <a:p>
            <a:pPr marL="0" lvl="0" indent="0" algn="l" rtl="0">
              <a:lnSpc>
                <a:spcPct val="90000"/>
              </a:lnSpc>
              <a:spcBef>
                <a:spcPts val="0"/>
              </a:spcBef>
              <a:spcAft>
                <a:spcPts val="0"/>
              </a:spcAft>
              <a:buClr>
                <a:srgbClr val="509E2F"/>
              </a:buClr>
              <a:buSzPts val="4000"/>
              <a:buNone/>
            </a:pPr>
            <a:r>
              <a:rPr lang="en"/>
              <a:t>Campus Matters</a:t>
            </a:r>
            <a:endParaRPr/>
          </a:p>
        </p:txBody>
      </p:sp>
    </p:spTree>
    <p:extLst>
      <p:ext uri="{BB962C8B-B14F-4D97-AF65-F5344CB8AC3E}">
        <p14:creationId xmlns:p14="http://schemas.microsoft.com/office/powerpoint/2010/main" val="2187218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5">
                                            <p:txEl>
                                              <p:pRg st="0" end="0"/>
                                            </p:txEl>
                                          </p:spTgt>
                                        </p:tgtEl>
                                        <p:attrNameLst>
                                          <p:attrName>style.visibility</p:attrName>
                                        </p:attrNameLst>
                                      </p:cBhvr>
                                      <p:to>
                                        <p:strVal val="visible"/>
                                      </p:to>
                                    </p:set>
                                    <p:animEffect transition="in" filter="fade">
                                      <p:cBhvr>
                                        <p:cTn id="7" dur="1000"/>
                                        <p:tgtEl>
                                          <p:spTgt spid="1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5">
                                            <p:txEl>
                                              <p:pRg st="1" end="1"/>
                                            </p:txEl>
                                          </p:spTgt>
                                        </p:tgtEl>
                                        <p:attrNameLst>
                                          <p:attrName>style.visibility</p:attrName>
                                        </p:attrNameLst>
                                      </p:cBhvr>
                                      <p:to>
                                        <p:strVal val="visible"/>
                                      </p:to>
                                    </p:set>
                                    <p:animEffect transition="in" filter="fade">
                                      <p:cBhvr>
                                        <p:cTn id="12" dur="1000"/>
                                        <p:tgtEl>
                                          <p:spTgt spid="13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5">
                                            <p:txEl>
                                              <p:pRg st="2" end="2"/>
                                            </p:txEl>
                                          </p:spTgt>
                                        </p:tgtEl>
                                        <p:attrNameLst>
                                          <p:attrName>style.visibility</p:attrName>
                                        </p:attrNameLst>
                                      </p:cBhvr>
                                      <p:to>
                                        <p:strVal val="visible"/>
                                      </p:to>
                                    </p:set>
                                    <p:animEffect transition="in" filter="fade">
                                      <p:cBhvr>
                                        <p:cTn id="17" dur="1000"/>
                                        <p:tgtEl>
                                          <p:spTgt spid="13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5">
                                            <p:txEl>
                                              <p:pRg st="3" end="3"/>
                                            </p:txEl>
                                          </p:spTgt>
                                        </p:tgtEl>
                                        <p:attrNameLst>
                                          <p:attrName>style.visibility</p:attrName>
                                        </p:attrNameLst>
                                      </p:cBhvr>
                                      <p:to>
                                        <p:strVal val="visible"/>
                                      </p:to>
                                    </p:set>
                                    <p:animEffect transition="in" filter="fade">
                                      <p:cBhvr>
                                        <p:cTn id="22" dur="1000"/>
                                        <p:tgtEl>
                                          <p:spTgt spid="13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5">
                                            <p:txEl>
                                              <p:pRg st="4" end="4"/>
                                            </p:txEl>
                                          </p:spTgt>
                                        </p:tgtEl>
                                        <p:attrNameLst>
                                          <p:attrName>style.visibility</p:attrName>
                                        </p:attrNameLst>
                                      </p:cBhvr>
                                      <p:to>
                                        <p:strVal val="visible"/>
                                      </p:to>
                                    </p:set>
                                    <p:animEffect transition="in" filter="fade">
                                      <p:cBhvr>
                                        <p:cTn id="27" dur="1000"/>
                                        <p:tgtEl>
                                          <p:spTgt spid="13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5">
                                            <p:txEl>
                                              <p:pRg st="5" end="5"/>
                                            </p:txEl>
                                          </p:spTgt>
                                        </p:tgtEl>
                                        <p:attrNameLst>
                                          <p:attrName>style.visibility</p:attrName>
                                        </p:attrNameLst>
                                      </p:cBhvr>
                                      <p:to>
                                        <p:strVal val="visible"/>
                                      </p:to>
                                    </p:set>
                                    <p:animEffect transition="in" filter="fade">
                                      <p:cBhvr>
                                        <p:cTn id="32" dur="1000"/>
                                        <p:tgtEl>
                                          <p:spTgt spid="13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5">
                                            <p:txEl>
                                              <p:pRg st="6" end="6"/>
                                            </p:txEl>
                                          </p:spTgt>
                                        </p:tgtEl>
                                        <p:attrNameLst>
                                          <p:attrName>style.visibility</p:attrName>
                                        </p:attrNameLst>
                                      </p:cBhvr>
                                      <p:to>
                                        <p:strVal val="visible"/>
                                      </p:to>
                                    </p:set>
                                    <p:animEffect transition="in" filter="fade">
                                      <p:cBhvr>
                                        <p:cTn id="37" dur="1000"/>
                                        <p:tgtEl>
                                          <p:spTgt spid="13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35">
                                            <p:txEl>
                                              <p:pRg st="7" end="7"/>
                                            </p:txEl>
                                          </p:spTgt>
                                        </p:tgtEl>
                                        <p:attrNameLst>
                                          <p:attrName>style.visibility</p:attrName>
                                        </p:attrNameLst>
                                      </p:cBhvr>
                                      <p:to>
                                        <p:strVal val="visible"/>
                                      </p:to>
                                    </p:set>
                                    <p:animEffect transition="in" filter="fade">
                                      <p:cBhvr>
                                        <p:cTn id="42" dur="1000"/>
                                        <p:tgtEl>
                                          <p:spTgt spid="13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09234" y="1642451"/>
          <a:ext cx="8306575" cy="4701613"/>
        </p:xfrm>
        <a:graphic>
          <a:graphicData uri="http://schemas.openxmlformats.org/drawingml/2006/table">
            <a:tbl>
              <a:tblPr/>
              <a:tblGrid>
                <a:gridCol w="2475346">
                  <a:extLst>
                    <a:ext uri="{9D8B030D-6E8A-4147-A177-3AD203B41FA5}">
                      <a16:colId xmlns:a16="http://schemas.microsoft.com/office/drawing/2014/main" val="1736340799"/>
                    </a:ext>
                  </a:extLst>
                </a:gridCol>
                <a:gridCol w="1376589">
                  <a:extLst>
                    <a:ext uri="{9D8B030D-6E8A-4147-A177-3AD203B41FA5}">
                      <a16:colId xmlns:a16="http://schemas.microsoft.com/office/drawing/2014/main" val="4185575723"/>
                    </a:ext>
                  </a:extLst>
                </a:gridCol>
                <a:gridCol w="1470972">
                  <a:extLst>
                    <a:ext uri="{9D8B030D-6E8A-4147-A177-3AD203B41FA5}">
                      <a16:colId xmlns:a16="http://schemas.microsoft.com/office/drawing/2014/main" val="2102563724"/>
                    </a:ext>
                  </a:extLst>
                </a:gridCol>
                <a:gridCol w="1491834">
                  <a:extLst>
                    <a:ext uri="{9D8B030D-6E8A-4147-A177-3AD203B41FA5}">
                      <a16:colId xmlns:a16="http://schemas.microsoft.com/office/drawing/2014/main" val="2476285391"/>
                    </a:ext>
                  </a:extLst>
                </a:gridCol>
                <a:gridCol w="1491834">
                  <a:extLst>
                    <a:ext uri="{9D8B030D-6E8A-4147-A177-3AD203B41FA5}">
                      <a16:colId xmlns:a16="http://schemas.microsoft.com/office/drawing/2014/main" val="594912939"/>
                    </a:ext>
                  </a:extLst>
                </a:gridCol>
              </a:tblGrid>
              <a:tr h="0">
                <a:tc>
                  <a:txBody>
                    <a:bodyPr/>
                    <a:lstStyle/>
                    <a:p>
                      <a:pPr algn="l" fontAlgn="ctr"/>
                      <a:r>
                        <a:rPr lang="en-US" sz="1600" b="1" i="0" u="none" strike="noStrike" dirty="0">
                          <a:solidFill>
                            <a:srgbClr val="000000"/>
                          </a:solidFill>
                          <a:effectLst/>
                          <a:latin typeface="Arial" panose="020B0604020202020204" pitchFamily="34" charset="0"/>
                        </a:rPr>
                        <a:t>Transfers</a:t>
                      </a:r>
                    </a:p>
                  </a:txBody>
                  <a:tcPr marL="7620" marR="7620" marT="7620"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b"/>
                      <a:r>
                        <a:rPr lang="en-US" sz="1600" b="1" i="0" u="none" strike="noStrike" dirty="0">
                          <a:solidFill>
                            <a:srgbClr val="000000"/>
                          </a:solidFill>
                          <a:effectLst/>
                          <a:latin typeface="Arial" panose="020B0604020202020204" pitchFamily="34" charset="0"/>
                        </a:rPr>
                        <a:t>FY20</a:t>
                      </a:r>
                    </a:p>
                  </a:txBody>
                  <a:tcPr marL="7620" marR="7620" marT="7620" marB="0" anchor="b">
                    <a:lnL>
                      <a:noFill/>
                    </a:lnL>
                    <a:lnR w="635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600" b="1" i="0" u="none" strike="noStrike" dirty="0">
                          <a:solidFill>
                            <a:srgbClr val="000000"/>
                          </a:solidFill>
                          <a:effectLst/>
                          <a:latin typeface="Arial" panose="020B0604020202020204" pitchFamily="34" charset="0"/>
                        </a:rPr>
                        <a:t>FY 21</a:t>
                      </a: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600" b="1" i="0" u="none" strike="noStrike" dirty="0">
                          <a:solidFill>
                            <a:srgbClr val="000000"/>
                          </a:solidFill>
                          <a:effectLst/>
                          <a:latin typeface="Arial" panose="020B0604020202020204" pitchFamily="34" charset="0"/>
                        </a:rPr>
                        <a:t>FY 22 </a:t>
                      </a:r>
                    </a:p>
                    <a:p>
                      <a:pPr algn="ctr" fontAlgn="b"/>
                      <a:r>
                        <a:rPr lang="en-US" sz="1600" b="1" i="0" u="none" strike="noStrike" dirty="0">
                          <a:solidFill>
                            <a:srgbClr val="000000"/>
                          </a:solidFill>
                          <a:effectLst/>
                          <a:latin typeface="Arial" panose="020B0604020202020204" pitchFamily="34" charset="0"/>
                        </a:rPr>
                        <a:t>(actual*)</a:t>
                      </a: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600" b="1" i="0" u="none" strike="noStrike" dirty="0">
                          <a:solidFill>
                            <a:srgbClr val="000000"/>
                          </a:solidFill>
                          <a:effectLst/>
                          <a:latin typeface="Arial" panose="020B0604020202020204" pitchFamily="34" charset="0"/>
                        </a:rPr>
                        <a:t>FY 23 </a:t>
                      </a:r>
                    </a:p>
                    <a:p>
                      <a:pPr algn="ctr" fontAlgn="b"/>
                      <a:r>
                        <a:rPr lang="en-US" sz="1600" b="1" i="0" u="none" strike="noStrike" dirty="0">
                          <a:solidFill>
                            <a:srgbClr val="000000"/>
                          </a:solidFill>
                          <a:effectLst/>
                          <a:latin typeface="Arial" panose="020B0604020202020204" pitchFamily="34" charset="0"/>
                        </a:rPr>
                        <a:t>(budgeted)</a:t>
                      </a: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33767837"/>
                  </a:ext>
                </a:extLst>
              </a:tr>
              <a:tr h="287811">
                <a:tc>
                  <a:txBody>
                    <a:bodyPr/>
                    <a:lstStyle/>
                    <a:p>
                      <a:pPr algn="l" fontAlgn="ctr"/>
                      <a:r>
                        <a:rPr lang="en-US" sz="1600" b="0" i="0" u="none" strike="noStrike" dirty="0">
                          <a:solidFill>
                            <a:srgbClr val="000000"/>
                          </a:solidFill>
                          <a:effectLst/>
                          <a:latin typeface="Arial" panose="020B0604020202020204" pitchFamily="34" charset="0"/>
                        </a:rPr>
                        <a:t>Internal</a:t>
                      </a:r>
                    </a:p>
                  </a:txBody>
                  <a:tcPr marR="7620" marT="7620"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600" b="0" i="0" u="none" strike="noStrike" dirty="0">
                          <a:solidFill>
                            <a:srgbClr val="000000"/>
                          </a:solidFill>
                          <a:effectLst/>
                          <a:latin typeface="Arial" panose="020B0604020202020204" pitchFamily="34" charset="0"/>
                        </a:rPr>
                        <a:t>$4,442,960</a:t>
                      </a:r>
                    </a:p>
                  </a:txBody>
                  <a:tcPr marL="7620" marR="7620" marT="7620" marB="0" anchor="ctr">
                    <a:lnL>
                      <a:noFill/>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algn="r" fontAlgn="ctr"/>
                      <a:r>
                        <a:rPr lang="en-US" sz="1600" b="0" i="0" u="none" strike="noStrike" dirty="0">
                          <a:solidFill>
                            <a:srgbClr val="000000"/>
                          </a:solidFill>
                          <a:effectLst/>
                          <a:latin typeface="Arial" panose="020B0604020202020204" pitchFamily="34" charset="0"/>
                          <a:cs typeface="Arial" panose="020B0604020202020204" pitchFamily="34" charset="0"/>
                        </a:rPr>
                        <a:t>$1,988,391</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algn="r" fontAlgn="ctr"/>
                      <a:r>
                        <a:rPr lang="en-US" sz="1600" b="0" i="0" u="none" strike="noStrike" dirty="0">
                          <a:solidFill>
                            <a:schemeClr val="tx1"/>
                          </a:solidFill>
                          <a:effectLst/>
                          <a:latin typeface="Arial" panose="020B0604020202020204" pitchFamily="34" charset="0"/>
                        </a:rPr>
                        <a:t>($1,097,298)</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algn="r" fontAlgn="ctr"/>
                      <a:r>
                        <a:rPr lang="en-US" sz="1600" b="0" i="0" u="none" strike="noStrike" dirty="0">
                          <a:solidFill>
                            <a:schemeClr val="tx1"/>
                          </a:solidFill>
                          <a:effectLst/>
                          <a:latin typeface="Arial" panose="020B0604020202020204" pitchFamily="34" charset="0"/>
                        </a:rPr>
                        <a:t>$1,470,667</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309858093"/>
                  </a:ext>
                </a:extLst>
              </a:tr>
              <a:tr h="287811">
                <a:tc>
                  <a:txBody>
                    <a:bodyPr/>
                    <a:lstStyle/>
                    <a:p>
                      <a:pPr algn="l" fontAlgn="ctr"/>
                      <a:r>
                        <a:rPr lang="en-US" sz="1600" b="0" i="0" u="none" strike="noStrike" dirty="0">
                          <a:solidFill>
                            <a:srgbClr val="000000"/>
                          </a:solidFill>
                          <a:effectLst/>
                          <a:latin typeface="Arial" panose="020B0604020202020204" pitchFamily="34" charset="0"/>
                        </a:rPr>
                        <a:t>Mandatory Transfers</a:t>
                      </a:r>
                    </a:p>
                  </a:txBody>
                  <a:tcPr marR="7620" marT="7620"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600" b="0" i="0" u="none" strike="noStrike" dirty="0">
                          <a:solidFill>
                            <a:srgbClr val="000000"/>
                          </a:solidFill>
                          <a:effectLst/>
                          <a:latin typeface="Arial" panose="020B0604020202020204" pitchFamily="34" charset="0"/>
                        </a:rPr>
                        <a:t>(3,930,896)</a:t>
                      </a:r>
                    </a:p>
                  </a:txBody>
                  <a:tcPr marL="7620" marR="7620" marT="7620" marB="0" anchor="ctr">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600" b="0" i="0" u="none" strike="noStrike" dirty="0">
                          <a:solidFill>
                            <a:srgbClr val="000000"/>
                          </a:solidFill>
                          <a:effectLst/>
                          <a:latin typeface="Arial" panose="020B0604020202020204" pitchFamily="34" charset="0"/>
                          <a:cs typeface="Arial" panose="020B0604020202020204" pitchFamily="34" charset="0"/>
                        </a:rPr>
                        <a:t>(3,483,219)</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600" b="0" i="0" u="none" strike="noStrike" dirty="0">
                          <a:solidFill>
                            <a:schemeClr val="tx1"/>
                          </a:solidFill>
                          <a:effectLst/>
                          <a:latin typeface="Arial" panose="020B0604020202020204" pitchFamily="34" charset="0"/>
                        </a:rPr>
                        <a:t>(3,285,882)</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600" b="0" i="0" u="none" strike="noStrike" dirty="0">
                          <a:solidFill>
                            <a:schemeClr val="tx1"/>
                          </a:solidFill>
                          <a:effectLst/>
                          <a:latin typeface="Arial" panose="020B0604020202020204" pitchFamily="34" charset="0"/>
                        </a:rPr>
                        <a:t>(3,376,171)</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411077104"/>
                  </a:ext>
                </a:extLst>
              </a:tr>
              <a:tr h="287811">
                <a:tc>
                  <a:txBody>
                    <a:bodyPr/>
                    <a:lstStyle/>
                    <a:p>
                      <a:pPr algn="l" fontAlgn="ctr"/>
                      <a:r>
                        <a:rPr lang="en-US" sz="1600" b="0" i="0" u="none" strike="noStrike">
                          <a:solidFill>
                            <a:srgbClr val="000000"/>
                          </a:solidFill>
                          <a:effectLst/>
                          <a:latin typeface="Arial" panose="020B0604020202020204" pitchFamily="34" charset="0"/>
                        </a:rPr>
                        <a:t>NonMandatory Transfers</a:t>
                      </a:r>
                    </a:p>
                  </a:txBody>
                  <a:tcPr marR="7620" marT="7620"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600" b="0" i="0" u="none" strike="noStrike" dirty="0">
                          <a:solidFill>
                            <a:srgbClr val="000000"/>
                          </a:solidFill>
                          <a:effectLst/>
                          <a:latin typeface="Arial" panose="020B0604020202020204" pitchFamily="34" charset="0"/>
                        </a:rPr>
                        <a:t>(6,885,979)</a:t>
                      </a:r>
                    </a:p>
                  </a:txBody>
                  <a:tcPr marL="7620" marR="7620" marT="7620" marB="0" anchor="ctr">
                    <a:lnL>
                      <a:noFill/>
                    </a:lnL>
                    <a:lnR w="635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ctr"/>
                      <a:r>
                        <a:rPr lang="en-US" sz="1600" b="0" i="0" u="none" strike="noStrike" dirty="0">
                          <a:solidFill>
                            <a:srgbClr val="000000"/>
                          </a:solidFill>
                          <a:effectLst/>
                          <a:latin typeface="Arial" panose="020B0604020202020204" pitchFamily="34" charset="0"/>
                          <a:cs typeface="Arial" panose="020B0604020202020204" pitchFamily="34" charset="0"/>
                        </a:rPr>
                        <a:t>(7,114,077)</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ctr"/>
                      <a:r>
                        <a:rPr lang="en-US" sz="1600" b="0" i="0" u="none" strike="noStrike" dirty="0">
                          <a:solidFill>
                            <a:schemeClr val="tx1"/>
                          </a:solidFill>
                          <a:effectLst/>
                          <a:latin typeface="Arial" panose="020B0604020202020204" pitchFamily="34" charset="0"/>
                        </a:rPr>
                        <a:t>(4,445,964)</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ctr"/>
                      <a:r>
                        <a:rPr lang="en-US" sz="1600" b="0" i="0" u="none" strike="noStrike" dirty="0">
                          <a:solidFill>
                            <a:schemeClr val="tx1"/>
                          </a:solidFill>
                          <a:effectLst/>
                          <a:latin typeface="Arial" panose="020B0604020202020204" pitchFamily="34" charset="0"/>
                        </a:rPr>
                        <a:t>(3,850,000)</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44154535"/>
                  </a:ext>
                </a:extLst>
              </a:tr>
              <a:tr h="287811">
                <a:tc>
                  <a:txBody>
                    <a:bodyPr/>
                    <a:lstStyle/>
                    <a:p>
                      <a:pPr algn="l" fontAlgn="ctr"/>
                      <a:r>
                        <a:rPr lang="en-US" sz="1600" b="1" i="0" u="none" strike="noStrike">
                          <a:solidFill>
                            <a:srgbClr val="000000"/>
                          </a:solidFill>
                          <a:effectLst/>
                          <a:latin typeface="Arial" panose="020B0604020202020204" pitchFamily="34" charset="0"/>
                        </a:rPr>
                        <a:t>Total Transfers</a:t>
                      </a:r>
                    </a:p>
                  </a:txBody>
                  <a:tcPr marL="7620" marR="7620" marT="7620"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600" b="0" i="0" u="none" strike="noStrike" dirty="0">
                          <a:solidFill>
                            <a:srgbClr val="000000"/>
                          </a:solidFill>
                          <a:effectLst/>
                          <a:latin typeface="Arial" panose="020B0604020202020204" pitchFamily="34" charset="0"/>
                        </a:rPr>
                        <a:t>($6,373,915)</a:t>
                      </a:r>
                    </a:p>
                  </a:txBody>
                  <a:tcPr marL="7620" marR="7620" marT="7620" marB="0" anchor="ctr">
                    <a:lnL>
                      <a:noFill/>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algn="r" fontAlgn="ctr"/>
                      <a:r>
                        <a:rPr lang="en-US" sz="1600" b="0" i="0" u="none" strike="noStrike" dirty="0">
                          <a:solidFill>
                            <a:srgbClr val="000000"/>
                          </a:solidFill>
                          <a:effectLst/>
                          <a:latin typeface="Arial" panose="020B0604020202020204" pitchFamily="34" charset="0"/>
                          <a:cs typeface="Arial" panose="020B0604020202020204" pitchFamily="34" charset="0"/>
                        </a:rPr>
                        <a:t>($8,630,105)</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algn="r" fontAlgn="ctr"/>
                      <a:r>
                        <a:rPr lang="en-US" sz="1600" b="0" i="0" u="none" strike="noStrike" dirty="0">
                          <a:solidFill>
                            <a:schemeClr val="tx1"/>
                          </a:solidFill>
                          <a:effectLst/>
                          <a:latin typeface="Arial" panose="020B0604020202020204" pitchFamily="34" charset="0"/>
                        </a:rPr>
                        <a:t>($8,829,144)</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algn="r" fontAlgn="ctr"/>
                      <a:r>
                        <a:rPr lang="en-US" sz="1600" b="0" i="0" u="none" strike="noStrike" dirty="0">
                          <a:solidFill>
                            <a:schemeClr val="tx1"/>
                          </a:solidFill>
                          <a:effectLst/>
                          <a:latin typeface="Arial" panose="020B0604020202020204" pitchFamily="34" charset="0"/>
                        </a:rPr>
                        <a:t>($5,755,504)</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601756874"/>
                  </a:ext>
                </a:extLst>
              </a:tr>
              <a:tr h="543264">
                <a:tc>
                  <a:txBody>
                    <a:bodyPr/>
                    <a:lstStyle/>
                    <a:p>
                      <a:pPr algn="l" fontAlgn="ctr"/>
                      <a:r>
                        <a:rPr lang="en-US" sz="2800" b="0" i="0" u="none" strike="noStrike">
                          <a:solidFill>
                            <a:srgbClr val="000000"/>
                          </a:solidFill>
                          <a:effectLst/>
                          <a:latin typeface="Calibri" panose="020F0502020204030204" pitchFamily="34" charset="0"/>
                        </a:rPr>
                        <a:t> </a:t>
                      </a:r>
                    </a:p>
                  </a:txBody>
                  <a:tcPr marL="7620" marR="7620" marT="7620"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2800" b="0" i="0" u="none" strike="noStrike" dirty="0">
                          <a:solidFill>
                            <a:srgbClr val="000000"/>
                          </a:solidFill>
                          <a:effectLst/>
                          <a:latin typeface="Calibri" panose="020F0502020204030204" pitchFamily="34" charset="0"/>
                        </a:rPr>
                        <a:t> </a:t>
                      </a:r>
                    </a:p>
                  </a:txBody>
                  <a:tcPr marL="7620" marR="7620" marT="7620" marB="0" anchor="ctr">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2800" b="0" i="0" u="none" strike="noStrike" dirty="0">
                          <a:solidFill>
                            <a:srgbClr val="000000"/>
                          </a:solidFill>
                          <a:effectLst/>
                          <a:latin typeface="Calibri" panose="020F0502020204030204" pitchFamily="34" charset="0"/>
                        </a:rPr>
                        <a:t> </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600" b="0" i="0" u="none" strike="noStrike" dirty="0">
                          <a:solidFill>
                            <a:srgbClr val="000000"/>
                          </a:solidFill>
                          <a:effectLst/>
                          <a:latin typeface="Arial" panose="020B0604020202020204" pitchFamily="34" charset="0"/>
                          <a:cs typeface="Arial" panose="020B0604020202020204" pitchFamily="34" charset="0"/>
                        </a:rPr>
                        <a:t> </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r" fontAlgn="ctr"/>
                      <a:endParaRPr lang="en-US" sz="2800" b="0" i="0" u="none" strike="noStrike" dirty="0">
                        <a:solidFill>
                          <a:schemeClr val="tx1"/>
                        </a:solidFill>
                        <a:effectLst/>
                        <a:latin typeface="Calibri" panose="020F050202020403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71148196"/>
                  </a:ext>
                </a:extLst>
              </a:tr>
              <a:tr h="497128">
                <a:tc>
                  <a:txBody>
                    <a:bodyPr/>
                    <a:lstStyle/>
                    <a:p>
                      <a:pPr algn="l" fontAlgn="ctr"/>
                      <a:r>
                        <a:rPr lang="en-US" sz="1600" b="1" i="0" u="none" strike="noStrike" dirty="0">
                          <a:solidFill>
                            <a:srgbClr val="000000"/>
                          </a:solidFill>
                          <a:effectLst/>
                          <a:latin typeface="Arial" panose="020B0604020202020204" pitchFamily="34" charset="0"/>
                        </a:rPr>
                        <a:t>Expenditures</a:t>
                      </a:r>
                    </a:p>
                  </a:txBody>
                  <a:tcPr marL="7620" marR="7620" marT="7620"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2800" b="0" i="0" u="none" strike="noStrike" dirty="0">
                          <a:solidFill>
                            <a:srgbClr val="000000"/>
                          </a:solidFill>
                          <a:effectLst/>
                          <a:latin typeface="Calibri" panose="020F0502020204030204" pitchFamily="34" charset="0"/>
                        </a:rPr>
                        <a:t> </a:t>
                      </a:r>
                    </a:p>
                  </a:txBody>
                  <a:tcPr marL="7620" marR="7620" marT="7620" marB="0" anchor="ctr">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2800" b="0" i="0" u="none" strike="noStrike" dirty="0">
                          <a:solidFill>
                            <a:srgbClr val="000000"/>
                          </a:solidFill>
                          <a:effectLst/>
                          <a:latin typeface="Calibri" panose="020F0502020204030204" pitchFamily="34" charset="0"/>
                        </a:rPr>
                        <a:t> </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600" b="0" i="0" u="none" strike="noStrike" dirty="0">
                          <a:solidFill>
                            <a:srgbClr val="000000"/>
                          </a:solidFill>
                          <a:effectLst/>
                          <a:latin typeface="Arial" panose="020B0604020202020204" pitchFamily="34" charset="0"/>
                          <a:cs typeface="Arial" panose="020B0604020202020204" pitchFamily="34" charset="0"/>
                        </a:rPr>
                        <a:t> </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r" fontAlgn="ctr"/>
                      <a:endParaRPr lang="en-US" sz="2800" b="0" i="0" u="none" strike="noStrike" dirty="0">
                        <a:solidFill>
                          <a:schemeClr val="tx1"/>
                        </a:solidFill>
                        <a:effectLst/>
                        <a:latin typeface="Calibri" panose="020F050202020403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241333799"/>
                  </a:ext>
                </a:extLst>
              </a:tr>
              <a:tr h="287811">
                <a:tc>
                  <a:txBody>
                    <a:bodyPr/>
                    <a:lstStyle/>
                    <a:p>
                      <a:pPr algn="l" fontAlgn="ctr"/>
                      <a:r>
                        <a:rPr lang="en-US" sz="1600" b="0" i="0" u="none" strike="noStrike" dirty="0">
                          <a:solidFill>
                            <a:srgbClr val="000000"/>
                          </a:solidFill>
                          <a:effectLst/>
                          <a:latin typeface="Arial" panose="020B0604020202020204" pitchFamily="34" charset="0"/>
                        </a:rPr>
                        <a:t>Salaries &amp; Wages</a:t>
                      </a:r>
                    </a:p>
                  </a:txBody>
                  <a:tcPr marR="7620" marT="7620"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600" b="0" i="0" u="none" strike="noStrike" dirty="0">
                          <a:solidFill>
                            <a:srgbClr val="000000"/>
                          </a:solidFill>
                          <a:effectLst/>
                          <a:latin typeface="Arial" panose="020B0604020202020204" pitchFamily="34" charset="0"/>
                        </a:rPr>
                        <a:t>$80,232,396</a:t>
                      </a:r>
                    </a:p>
                  </a:txBody>
                  <a:tcPr marL="7620" marR="7620" marT="7620" marB="0" anchor="ctr">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600" b="0" i="0" u="none" strike="noStrike" dirty="0">
                          <a:solidFill>
                            <a:srgbClr val="000000"/>
                          </a:solidFill>
                          <a:effectLst/>
                          <a:latin typeface="Arial" panose="020B0604020202020204" pitchFamily="34" charset="0"/>
                          <a:cs typeface="Arial" panose="020B0604020202020204" pitchFamily="34" charset="0"/>
                        </a:rPr>
                        <a:t>$75,195,068</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600" b="0" i="0" u="none" strike="noStrike" dirty="0">
                          <a:solidFill>
                            <a:schemeClr val="tx1"/>
                          </a:solidFill>
                          <a:effectLst/>
                          <a:latin typeface="Arial" panose="020B0604020202020204" pitchFamily="34" charset="0"/>
                        </a:rPr>
                        <a:t>$72,970,747</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600" b="0" i="0" u="none" strike="noStrike" dirty="0">
                          <a:solidFill>
                            <a:schemeClr val="tx1"/>
                          </a:solidFill>
                          <a:effectLst/>
                          <a:latin typeface="Arial" panose="020B0604020202020204" pitchFamily="34" charset="0"/>
                        </a:rPr>
                        <a:t>$80,441,613</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397659946"/>
                  </a:ext>
                </a:extLst>
              </a:tr>
              <a:tr h="287811">
                <a:tc>
                  <a:txBody>
                    <a:bodyPr/>
                    <a:lstStyle/>
                    <a:p>
                      <a:pPr algn="l" fontAlgn="ctr"/>
                      <a:r>
                        <a:rPr lang="en-US" sz="1600" b="0" i="0" u="none" strike="noStrike" dirty="0">
                          <a:solidFill>
                            <a:srgbClr val="000000"/>
                          </a:solidFill>
                          <a:effectLst/>
                          <a:latin typeface="Arial" panose="020B0604020202020204" pitchFamily="34" charset="0"/>
                        </a:rPr>
                        <a:t>Benefit Expense</a:t>
                      </a:r>
                    </a:p>
                  </a:txBody>
                  <a:tcPr marR="7620" marT="7620"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600" b="0" i="0" u="none" strike="noStrike" dirty="0">
                          <a:solidFill>
                            <a:srgbClr val="000000"/>
                          </a:solidFill>
                          <a:effectLst/>
                          <a:latin typeface="Arial" panose="020B0604020202020204" pitchFamily="34" charset="0"/>
                        </a:rPr>
                        <a:t>25,029,887 </a:t>
                      </a:r>
                    </a:p>
                  </a:txBody>
                  <a:tcPr marL="7620" marR="7620" marT="7620" marB="0" anchor="ctr">
                    <a:lnL>
                      <a:noFill/>
                    </a:lnL>
                    <a:lnR w="635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ctr"/>
                      <a:r>
                        <a:rPr lang="en-US" sz="1600" b="0" i="0" u="none" strike="noStrike" dirty="0">
                          <a:solidFill>
                            <a:srgbClr val="000000"/>
                          </a:solidFill>
                          <a:effectLst/>
                          <a:latin typeface="Arial" panose="020B0604020202020204" pitchFamily="34" charset="0"/>
                          <a:cs typeface="Arial" panose="020B0604020202020204" pitchFamily="34" charset="0"/>
                        </a:rPr>
                        <a:t>24,209,899 </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ctr"/>
                      <a:r>
                        <a:rPr lang="en-US" sz="1600" b="0" i="0" u="none" strike="noStrike" dirty="0">
                          <a:solidFill>
                            <a:schemeClr val="tx1"/>
                          </a:solidFill>
                          <a:effectLst/>
                          <a:latin typeface="Arial" panose="020B0604020202020204" pitchFamily="34" charset="0"/>
                        </a:rPr>
                        <a:t>23,542,539</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ctr"/>
                      <a:r>
                        <a:rPr lang="en-US" sz="1600" b="0" i="0" u="none" strike="noStrike" dirty="0">
                          <a:solidFill>
                            <a:schemeClr val="tx1"/>
                          </a:solidFill>
                          <a:effectLst/>
                          <a:latin typeface="Arial" panose="020B0604020202020204" pitchFamily="34" charset="0"/>
                        </a:rPr>
                        <a:t>27,358,459</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718502229"/>
                  </a:ext>
                </a:extLst>
              </a:tr>
              <a:tr h="287811">
                <a:tc>
                  <a:txBody>
                    <a:bodyPr/>
                    <a:lstStyle/>
                    <a:p>
                      <a:pPr algn="l" fontAlgn="ctr"/>
                      <a:r>
                        <a:rPr lang="en-US" sz="1600" b="1" i="0" u="none" strike="noStrike">
                          <a:solidFill>
                            <a:srgbClr val="000000"/>
                          </a:solidFill>
                          <a:effectLst/>
                          <a:latin typeface="Arial" panose="020B0604020202020204" pitchFamily="34" charset="0"/>
                        </a:rPr>
                        <a:t>Compensation</a:t>
                      </a:r>
                    </a:p>
                  </a:txBody>
                  <a:tcPr marL="182880" marR="7620" marT="7620"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600" b="0" i="0" u="none" strike="noStrike" dirty="0">
                          <a:solidFill>
                            <a:srgbClr val="000000"/>
                          </a:solidFill>
                          <a:effectLst/>
                          <a:latin typeface="Arial" panose="020B0604020202020204" pitchFamily="34" charset="0"/>
                        </a:rPr>
                        <a:t>$105,262,283</a:t>
                      </a:r>
                    </a:p>
                  </a:txBody>
                  <a:tcPr marL="7620" marR="7620" marT="7620" marB="0" anchor="ctr">
                    <a:lnL>
                      <a:noFill/>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algn="r" fontAlgn="ctr"/>
                      <a:r>
                        <a:rPr lang="en-US" sz="1600" b="0" i="0" u="none" strike="noStrike" dirty="0">
                          <a:solidFill>
                            <a:srgbClr val="000000"/>
                          </a:solidFill>
                          <a:effectLst/>
                          <a:latin typeface="Arial" panose="020B0604020202020204" pitchFamily="34" charset="0"/>
                          <a:cs typeface="Arial" panose="020B0604020202020204" pitchFamily="34" charset="0"/>
                        </a:rPr>
                        <a:t>$99,404,966</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algn="r" fontAlgn="ctr"/>
                      <a:r>
                        <a:rPr lang="en-US" sz="1600" b="0" i="0" u="none" strike="noStrike" dirty="0">
                          <a:solidFill>
                            <a:schemeClr val="tx1"/>
                          </a:solidFill>
                          <a:effectLst/>
                          <a:latin typeface="Arial" panose="020B0604020202020204" pitchFamily="34" charset="0"/>
                        </a:rPr>
                        <a:t>$96,513,286</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algn="r" fontAlgn="ctr"/>
                      <a:r>
                        <a:rPr lang="en-US" sz="1600" b="0" i="0" u="none" strike="noStrike" dirty="0">
                          <a:solidFill>
                            <a:schemeClr val="tx1"/>
                          </a:solidFill>
                          <a:effectLst/>
                          <a:latin typeface="Arial" panose="020B0604020202020204" pitchFamily="34" charset="0"/>
                        </a:rPr>
                        <a:t>$107,800,0030</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531970566"/>
                  </a:ext>
                </a:extLst>
              </a:tr>
              <a:tr h="287811">
                <a:tc>
                  <a:txBody>
                    <a:bodyPr/>
                    <a:lstStyle/>
                    <a:p>
                      <a:pPr algn="l" fontAlgn="ctr"/>
                      <a:r>
                        <a:rPr lang="en-US" sz="1600" b="0" i="0" u="none" strike="noStrike" dirty="0">
                          <a:solidFill>
                            <a:srgbClr val="000000"/>
                          </a:solidFill>
                          <a:effectLst/>
                          <a:latin typeface="Arial" panose="020B0604020202020204" pitchFamily="34" charset="0"/>
                        </a:rPr>
                        <a:t>Other Expenses</a:t>
                      </a:r>
                    </a:p>
                  </a:txBody>
                  <a:tcPr marR="7620" marT="7620"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600" b="0" i="0" u="none" strike="noStrike" dirty="0">
                          <a:solidFill>
                            <a:srgbClr val="000000"/>
                          </a:solidFill>
                          <a:effectLst/>
                          <a:latin typeface="Arial" panose="020B0604020202020204" pitchFamily="34" charset="0"/>
                        </a:rPr>
                        <a:t>33,203,896 </a:t>
                      </a:r>
                    </a:p>
                  </a:txBody>
                  <a:tcPr marL="7620" marR="7620" marT="7620" marB="0" anchor="ctr">
                    <a:lnL>
                      <a:noFill/>
                    </a:lnL>
                    <a:lnR w="635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ctr"/>
                      <a:r>
                        <a:rPr lang="en-US" sz="1600" b="0" i="0" u="none" strike="noStrike" dirty="0">
                          <a:solidFill>
                            <a:srgbClr val="000000"/>
                          </a:solidFill>
                          <a:effectLst/>
                          <a:latin typeface="Arial" panose="020B0604020202020204" pitchFamily="34" charset="0"/>
                          <a:cs typeface="Arial" panose="020B0604020202020204" pitchFamily="34" charset="0"/>
                        </a:rPr>
                        <a:t>32,471,617 </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ctr"/>
                      <a:r>
                        <a:rPr lang="en-US" sz="1600" b="0" i="0" u="none" strike="noStrike" dirty="0">
                          <a:solidFill>
                            <a:schemeClr val="tx1"/>
                          </a:solidFill>
                          <a:effectLst/>
                          <a:latin typeface="Arial" panose="020B0604020202020204" pitchFamily="34" charset="0"/>
                        </a:rPr>
                        <a:t>35,350,345</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ctr"/>
                      <a:r>
                        <a:rPr lang="en-US" sz="1600" b="0" i="0" u="none" strike="noStrike" dirty="0">
                          <a:solidFill>
                            <a:schemeClr val="tx1"/>
                          </a:solidFill>
                          <a:effectLst/>
                          <a:latin typeface="Arial" panose="020B0604020202020204" pitchFamily="34" charset="0"/>
                        </a:rPr>
                        <a:t>39,0449,616</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052148634"/>
                  </a:ext>
                </a:extLst>
              </a:tr>
              <a:tr h="287811">
                <a:tc>
                  <a:txBody>
                    <a:bodyPr/>
                    <a:lstStyle/>
                    <a:p>
                      <a:pPr algn="l" fontAlgn="ctr"/>
                      <a:r>
                        <a:rPr lang="en-US" sz="1600" b="1" i="0" u="none" strike="noStrike" dirty="0">
                          <a:solidFill>
                            <a:srgbClr val="000000"/>
                          </a:solidFill>
                          <a:effectLst/>
                          <a:latin typeface="Arial" panose="020B0604020202020204" pitchFamily="34" charset="0"/>
                        </a:rPr>
                        <a:t>Total Expenditures</a:t>
                      </a:r>
                    </a:p>
                  </a:txBody>
                  <a:tcPr marL="7620" marR="7620" marT="7620"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600" b="0" i="0" u="none" strike="noStrike" dirty="0">
                          <a:solidFill>
                            <a:srgbClr val="000000"/>
                          </a:solidFill>
                          <a:effectLst/>
                          <a:latin typeface="Arial" panose="020B0604020202020204" pitchFamily="34" charset="0"/>
                        </a:rPr>
                        <a:t>$138,466,179</a:t>
                      </a:r>
                    </a:p>
                  </a:txBody>
                  <a:tcPr marL="7620" marR="7620" marT="7620" marB="0" anchor="ctr">
                    <a:lnL>
                      <a:noFill/>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ctr"/>
                      <a:r>
                        <a:rPr lang="en-US" sz="1600" b="0" i="0" u="none" strike="noStrike" dirty="0">
                          <a:solidFill>
                            <a:srgbClr val="000000"/>
                          </a:solidFill>
                          <a:effectLst/>
                          <a:latin typeface="Arial" panose="020B0604020202020204" pitchFamily="34" charset="0"/>
                          <a:cs typeface="Arial" panose="020B0604020202020204" pitchFamily="34" charset="0"/>
                        </a:rPr>
                        <a:t>$131,876,584</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ctr"/>
                      <a:r>
                        <a:rPr lang="en-US" sz="1600" b="0" i="0" u="none" strike="noStrike" dirty="0">
                          <a:solidFill>
                            <a:srgbClr val="000000"/>
                          </a:solidFill>
                          <a:effectLst/>
                          <a:latin typeface="Arial" panose="020B0604020202020204" pitchFamily="34" charset="0"/>
                        </a:rPr>
                        <a:t>$131,863,631</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ctr"/>
                      <a:r>
                        <a:rPr lang="en-US" sz="1600" b="0" i="0" u="none" strike="noStrike" dirty="0">
                          <a:solidFill>
                            <a:srgbClr val="000000"/>
                          </a:solidFill>
                          <a:effectLst/>
                          <a:latin typeface="Arial" panose="020B0604020202020204" pitchFamily="34" charset="0"/>
                        </a:rPr>
                        <a:t>$146,849,689</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116401513"/>
                  </a:ext>
                </a:extLst>
              </a:tr>
              <a:tr h="287811">
                <a:tc>
                  <a:txBody>
                    <a:bodyPr/>
                    <a:lstStyle/>
                    <a:p>
                      <a:pPr algn="l" fontAlgn="ctr"/>
                      <a:endParaRPr lang="en-US" sz="1600" b="1" i="0" u="none" strike="noStrike" dirty="0">
                        <a:solidFill>
                          <a:srgbClr val="000000"/>
                        </a:solidFill>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r" fontAlgn="ctr"/>
                      <a:endParaRPr lang="en-US" sz="1600" b="0" i="0" u="none" strike="noStrike" dirty="0">
                        <a:solidFill>
                          <a:srgbClr val="000000"/>
                        </a:solidFill>
                        <a:effectLst/>
                        <a:latin typeface="Arial" panose="020B0604020202020204" pitchFamily="34" charset="0"/>
                      </a:endParaRPr>
                    </a:p>
                  </a:txBody>
                  <a:tcPr marL="7620" marR="7620" marT="7620" marB="0" anchor="ctr">
                    <a:lnL>
                      <a:noFill/>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ctr"/>
                      <a:endParaRPr lang="en-US" sz="1600" b="0" i="0" u="none" strike="noStrike" dirty="0">
                        <a:solidFill>
                          <a:srgbClr val="000000"/>
                        </a:solidFill>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ctr"/>
                      <a:endParaRPr lang="en-US" sz="1600" b="0" i="0" u="none" strike="noStrike" dirty="0">
                        <a:solidFill>
                          <a:srgbClr val="000000"/>
                        </a:solidFill>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ctr"/>
                      <a:endParaRPr lang="en-US" sz="1600" b="0" i="0" u="none" strike="noStrike" dirty="0">
                        <a:solidFill>
                          <a:srgbClr val="000000"/>
                        </a:solidFill>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880105055"/>
                  </a:ext>
                </a:extLst>
              </a:tr>
              <a:tr h="287811">
                <a:tc>
                  <a:txBody>
                    <a:bodyPr/>
                    <a:lstStyle/>
                    <a:p>
                      <a:pPr algn="l" fontAlgn="ctr"/>
                      <a:endParaRPr lang="en-US" sz="1600" b="1" i="0" u="none" strike="noStrike" dirty="0">
                        <a:solidFill>
                          <a:srgbClr val="000000"/>
                        </a:solidFill>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r" fontAlgn="ctr"/>
                      <a:endParaRPr lang="en-US" sz="1600" b="0" i="0" u="none" strike="noStrike" dirty="0">
                        <a:solidFill>
                          <a:srgbClr val="000000"/>
                        </a:solidFill>
                        <a:effectLst/>
                        <a:latin typeface="Arial" panose="020B0604020202020204" pitchFamily="34" charset="0"/>
                      </a:endParaRPr>
                    </a:p>
                  </a:txBody>
                  <a:tcPr marL="7620" marR="7620" marT="7620" marB="0" anchor="ctr">
                    <a:lnL>
                      <a:noFill/>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ctr"/>
                      <a:endParaRPr lang="en-US" sz="1600" b="0" i="0" u="none" strike="noStrike" dirty="0">
                        <a:solidFill>
                          <a:srgbClr val="000000"/>
                        </a:solidFill>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ctr"/>
                      <a:r>
                        <a:rPr lang="en-US" sz="1600" b="0" i="0" u="none" strike="noStrike" dirty="0">
                          <a:solidFill>
                            <a:srgbClr val="000000"/>
                          </a:solidFill>
                          <a:effectLst/>
                          <a:latin typeface="Arial" panose="020B0604020202020204" pitchFamily="34" charset="0"/>
                        </a:rPr>
                        <a:t>Increase</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ctr"/>
                      <a:r>
                        <a:rPr lang="en-US" sz="1600" b="0" i="0" u="none" strike="noStrike" dirty="0">
                          <a:solidFill>
                            <a:srgbClr val="000000"/>
                          </a:solidFill>
                          <a:effectLst/>
                          <a:latin typeface="Arial" panose="020B0604020202020204" pitchFamily="34" charset="0"/>
                        </a:rPr>
                        <a:t>$14,986,058</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822472894"/>
                  </a:ext>
                </a:extLst>
              </a:tr>
            </a:tbl>
          </a:graphicData>
        </a:graphic>
      </p:graphicFrame>
      <p:sp>
        <p:nvSpPr>
          <p:cNvPr id="2" name="Title 1"/>
          <p:cNvSpPr>
            <a:spLocks noGrp="1"/>
          </p:cNvSpPr>
          <p:nvPr>
            <p:ph type="title"/>
          </p:nvPr>
        </p:nvSpPr>
        <p:spPr>
          <a:xfrm>
            <a:off x="838200" y="76041"/>
            <a:ext cx="10515600" cy="1325563"/>
          </a:xfrm>
        </p:spPr>
        <p:txBody>
          <a:bodyPr/>
          <a:lstStyle/>
          <a:p>
            <a:pPr algn="ctr"/>
            <a:r>
              <a:rPr lang="en-US" dirty="0">
                <a:solidFill>
                  <a:srgbClr val="00B050"/>
                </a:solidFill>
                <a:latin typeface="Orgon Slab Medium" panose="02000603000000020004"/>
              </a:rPr>
              <a:t>General Revenue Budget: costs</a:t>
            </a:r>
          </a:p>
        </p:txBody>
      </p:sp>
      <p:sp>
        <p:nvSpPr>
          <p:cNvPr id="26" name="TextBox 25">
            <a:extLst>
              <a:ext uri="{FF2B5EF4-FFF2-40B4-BE49-F238E27FC236}">
                <a16:creationId xmlns:a16="http://schemas.microsoft.com/office/drawing/2014/main" id="{518F4643-89BC-4A2D-BA1B-DEC3183F550D}"/>
              </a:ext>
            </a:extLst>
          </p:cNvPr>
          <p:cNvSpPr txBox="1"/>
          <p:nvPr/>
        </p:nvSpPr>
        <p:spPr>
          <a:xfrm>
            <a:off x="8724815" y="4050172"/>
            <a:ext cx="2966076"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FF0000"/>
                </a:solidFill>
                <a:effectLst/>
                <a:uLnTx/>
                <a:uFillTx/>
                <a:latin typeface="Calibri" panose="020F0502020204030204"/>
                <a:ea typeface="+mn-ea"/>
                <a:cs typeface="+mn-cs"/>
              </a:rPr>
              <a:t>Was 1.247 M increase: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Maintenance 	+485k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Utilities		+437k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IT (from IT fee)	+  26.5k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Insurance, etc.	+250k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Summer session	+  48k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Enroll. contingency	+200k</a:t>
            </a:r>
          </a:p>
        </p:txBody>
      </p:sp>
      <p:graphicFrame>
        <p:nvGraphicFramePr>
          <p:cNvPr id="4" name="Table 3">
            <a:extLst>
              <a:ext uri="{FF2B5EF4-FFF2-40B4-BE49-F238E27FC236}">
                <a16:creationId xmlns:a16="http://schemas.microsoft.com/office/drawing/2014/main" id="{36069E11-FA4D-401C-9A0A-A1078E530B20}"/>
              </a:ext>
            </a:extLst>
          </p:cNvPr>
          <p:cNvGraphicFramePr>
            <a:graphicFrameLocks noGrp="1"/>
          </p:cNvGraphicFramePr>
          <p:nvPr/>
        </p:nvGraphicFramePr>
        <p:xfrm>
          <a:off x="695778" y="1213536"/>
          <a:ext cx="7708710" cy="308492"/>
        </p:xfrm>
        <a:graphic>
          <a:graphicData uri="http://schemas.openxmlformats.org/drawingml/2006/table">
            <a:tbl>
              <a:tblPr/>
              <a:tblGrid>
                <a:gridCol w="2040125">
                  <a:extLst>
                    <a:ext uri="{9D8B030D-6E8A-4147-A177-3AD203B41FA5}">
                      <a16:colId xmlns:a16="http://schemas.microsoft.com/office/drawing/2014/main" val="1628168818"/>
                    </a:ext>
                  </a:extLst>
                </a:gridCol>
                <a:gridCol w="1274972">
                  <a:extLst>
                    <a:ext uri="{9D8B030D-6E8A-4147-A177-3AD203B41FA5}">
                      <a16:colId xmlns:a16="http://schemas.microsoft.com/office/drawing/2014/main" val="1341763912"/>
                    </a:ext>
                  </a:extLst>
                </a:gridCol>
                <a:gridCol w="1376015">
                  <a:extLst>
                    <a:ext uri="{9D8B030D-6E8A-4147-A177-3AD203B41FA5}">
                      <a16:colId xmlns:a16="http://schemas.microsoft.com/office/drawing/2014/main" val="271589979"/>
                    </a:ext>
                  </a:extLst>
                </a:gridCol>
                <a:gridCol w="1508799">
                  <a:extLst>
                    <a:ext uri="{9D8B030D-6E8A-4147-A177-3AD203B41FA5}">
                      <a16:colId xmlns:a16="http://schemas.microsoft.com/office/drawing/2014/main" val="2232154562"/>
                    </a:ext>
                  </a:extLst>
                </a:gridCol>
                <a:gridCol w="1508799">
                  <a:extLst>
                    <a:ext uri="{9D8B030D-6E8A-4147-A177-3AD203B41FA5}">
                      <a16:colId xmlns:a16="http://schemas.microsoft.com/office/drawing/2014/main" val="3972903147"/>
                    </a:ext>
                  </a:extLst>
                </a:gridCol>
              </a:tblGrid>
              <a:tr h="308492">
                <a:tc>
                  <a:txBody>
                    <a:bodyPr/>
                    <a:lstStyle/>
                    <a:p>
                      <a:pPr algn="l" fontAlgn="ctr"/>
                      <a:r>
                        <a:rPr lang="en-US" sz="1600" b="1" i="0" u="none" strike="noStrike" dirty="0">
                          <a:solidFill>
                            <a:srgbClr val="000000"/>
                          </a:solidFill>
                          <a:effectLst/>
                          <a:latin typeface="Arial" panose="020B0604020202020204" pitchFamily="34" charset="0"/>
                        </a:rPr>
                        <a:t>Total Revenues</a:t>
                      </a:r>
                    </a:p>
                  </a:txBody>
                  <a:tcPr marL="7620" marR="7620" marT="7620"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600" b="0" i="0" u="none" strike="noStrike" dirty="0">
                          <a:solidFill>
                            <a:srgbClr val="000000"/>
                          </a:solidFill>
                          <a:effectLst/>
                          <a:latin typeface="Arial" panose="020B0604020202020204" pitchFamily="34" charset="0"/>
                        </a:rPr>
                        <a:t>$145,785,270</a:t>
                      </a:r>
                    </a:p>
                  </a:txBody>
                  <a:tcPr marL="7620" marR="7620" marT="7620" marB="0" anchor="ctr">
                    <a:lnL>
                      <a:noFill/>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algn="r" fontAlgn="ctr"/>
                      <a:r>
                        <a:rPr lang="en-US" sz="1600" b="0" i="0" u="none" strike="noStrike" dirty="0">
                          <a:solidFill>
                            <a:srgbClr val="000000"/>
                          </a:solidFill>
                          <a:effectLst/>
                          <a:latin typeface="Arial" panose="020B0604020202020204" pitchFamily="34" charset="0"/>
                        </a:rPr>
                        <a:t>$140,239,544</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algn="r" fontAlgn="ctr"/>
                      <a:r>
                        <a:rPr lang="en-US" sz="1600" b="0" i="0" u="none" strike="noStrike" dirty="0">
                          <a:solidFill>
                            <a:srgbClr val="000000"/>
                          </a:solidFill>
                          <a:effectLst/>
                          <a:latin typeface="Arial" panose="020B0604020202020204" pitchFamily="34" charset="0"/>
                        </a:rPr>
                        <a:t>$149,008,602</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algn="r" fontAlgn="ctr"/>
                      <a:r>
                        <a:rPr lang="en-US" sz="1600" b="0" i="0" u="none" strike="noStrike" dirty="0">
                          <a:solidFill>
                            <a:srgbClr val="000000"/>
                          </a:solidFill>
                          <a:effectLst/>
                          <a:latin typeface="Arial" panose="020B0604020202020204" pitchFamily="34" charset="0"/>
                        </a:rPr>
                        <a:t>$152,636,941</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509784192"/>
                  </a:ext>
                </a:extLst>
              </a:tr>
            </a:tbl>
          </a:graphicData>
        </a:graphic>
      </p:graphicFrame>
      <p:sp>
        <p:nvSpPr>
          <p:cNvPr id="11" name="TextBox 10">
            <a:extLst>
              <a:ext uri="{FF2B5EF4-FFF2-40B4-BE49-F238E27FC236}">
                <a16:creationId xmlns:a16="http://schemas.microsoft.com/office/drawing/2014/main" id="{CC9450DB-B277-2AD9-7E0F-BCB809F9BF16}"/>
              </a:ext>
            </a:extLst>
          </p:cNvPr>
          <p:cNvSpPr txBox="1"/>
          <p:nvPr/>
        </p:nvSpPr>
        <p:spPr>
          <a:xfrm>
            <a:off x="8555963" y="1189452"/>
            <a:ext cx="178033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+$3.63 million</a:t>
            </a:r>
          </a:p>
        </p:txBody>
      </p:sp>
      <p:sp>
        <p:nvSpPr>
          <p:cNvPr id="7" name="Left Brace 6">
            <a:extLst>
              <a:ext uri="{FF2B5EF4-FFF2-40B4-BE49-F238E27FC236}">
                <a16:creationId xmlns:a16="http://schemas.microsoft.com/office/drawing/2014/main" id="{AD4A0F90-7C0A-6617-1804-40053C9E3457}"/>
              </a:ext>
            </a:extLst>
          </p:cNvPr>
          <p:cNvSpPr/>
          <p:nvPr/>
        </p:nvSpPr>
        <p:spPr>
          <a:xfrm>
            <a:off x="8546910" y="4090543"/>
            <a:ext cx="297996" cy="1908387"/>
          </a:xfrm>
          <a:prstGeom prst="leftBrace">
            <a:avLst>
              <a:gd name="adj1" fmla="val 8333"/>
              <a:gd name="adj2" fmla="val 64458"/>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0B69341-43CA-0CE3-700F-A2CE72F3EDCD}"/>
              </a:ext>
            </a:extLst>
          </p:cNvPr>
          <p:cNvSpPr txBox="1"/>
          <p:nvPr/>
        </p:nvSpPr>
        <p:spPr>
          <a:xfrm>
            <a:off x="8695908" y="3013501"/>
            <a:ext cx="217390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Open: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31 Faculty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90+ Staff</a:t>
            </a:r>
          </a:p>
        </p:txBody>
      </p:sp>
      <p:cxnSp>
        <p:nvCxnSpPr>
          <p:cNvPr id="8" name="Straight Arrow Connector 7">
            <a:extLst>
              <a:ext uri="{FF2B5EF4-FFF2-40B4-BE49-F238E27FC236}">
                <a16:creationId xmlns:a16="http://schemas.microsoft.com/office/drawing/2014/main" id="{BCC8305B-69F6-054E-7EB5-CF3091CFF510}"/>
              </a:ext>
            </a:extLst>
          </p:cNvPr>
          <p:cNvCxnSpPr>
            <a:stCxn id="5" idx="1"/>
          </p:cNvCxnSpPr>
          <p:nvPr/>
        </p:nvCxnSpPr>
        <p:spPr>
          <a:xfrm flipH="1">
            <a:off x="7985156" y="3429000"/>
            <a:ext cx="710752" cy="88045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95630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1C4A6-9D1F-4F0A-903E-807776272FFD}"/>
              </a:ext>
            </a:extLst>
          </p:cNvPr>
          <p:cNvSpPr>
            <a:spLocks noGrp="1"/>
          </p:cNvSpPr>
          <p:nvPr>
            <p:ph type="title"/>
          </p:nvPr>
        </p:nvSpPr>
        <p:spPr>
          <a:xfrm>
            <a:off x="838200" y="371431"/>
            <a:ext cx="10515600" cy="1325563"/>
          </a:xfrm>
        </p:spPr>
        <p:txBody>
          <a:bodyPr/>
          <a:lstStyle/>
          <a:p>
            <a:pPr algn="ctr"/>
            <a:r>
              <a:rPr lang="en-US" dirty="0">
                <a:solidFill>
                  <a:srgbClr val="00B050"/>
                </a:solidFill>
                <a:latin typeface="Orgon Slab Medium" panose="02000603000000020004" pitchFamily="50" charset="0"/>
              </a:rPr>
              <a:t>Discount rate </a:t>
            </a:r>
            <a:br>
              <a:rPr lang="en-US" dirty="0">
                <a:solidFill>
                  <a:srgbClr val="00B050"/>
                </a:solidFill>
                <a:latin typeface="Orgon Slab Medium" panose="02000603000000020004" pitchFamily="50" charset="0"/>
              </a:rPr>
            </a:br>
            <a:r>
              <a:rPr lang="en-US" sz="2800" dirty="0">
                <a:solidFill>
                  <a:srgbClr val="00B050"/>
                </a:solidFill>
                <a:latin typeface="Orgon Slab Medium" panose="02000603000000020004" pitchFamily="50" charset="0"/>
              </a:rPr>
              <a:t>(data for FY 2023, from System)</a:t>
            </a:r>
            <a:endParaRPr lang="en-US" dirty="0">
              <a:solidFill>
                <a:srgbClr val="00B050"/>
              </a:solidFill>
              <a:latin typeface="Orgon Slab Medium" panose="02000603000000020004" pitchFamily="50" charset="0"/>
            </a:endParaRPr>
          </a:p>
        </p:txBody>
      </p:sp>
      <p:sp>
        <p:nvSpPr>
          <p:cNvPr id="3" name="Content Placeholder 2">
            <a:extLst>
              <a:ext uri="{FF2B5EF4-FFF2-40B4-BE49-F238E27FC236}">
                <a16:creationId xmlns:a16="http://schemas.microsoft.com/office/drawing/2014/main" id="{DA1DECCA-5C7E-40F6-B5D1-0E7397F99673}"/>
              </a:ext>
            </a:extLst>
          </p:cNvPr>
          <p:cNvSpPr>
            <a:spLocks noGrp="1"/>
          </p:cNvSpPr>
          <p:nvPr>
            <p:ph idx="1"/>
          </p:nvPr>
        </p:nvSpPr>
        <p:spPr>
          <a:xfrm>
            <a:off x="421358" y="1522442"/>
            <a:ext cx="11215626" cy="5335558"/>
          </a:xfrm>
        </p:spPr>
        <p:txBody>
          <a:bodyPr>
            <a:noAutofit/>
          </a:bodyPr>
          <a:lstStyle/>
          <a:p>
            <a:pPr marL="0" indent="0">
              <a:lnSpc>
                <a:spcPct val="120000"/>
              </a:lnSpc>
              <a:spcBef>
                <a:spcPts val="0"/>
              </a:spcBef>
              <a:buNone/>
            </a:pPr>
            <a:r>
              <a:rPr lang="en-US" sz="1800" dirty="0">
                <a:latin typeface="Orgon Slab Medium" panose="02000603000000020004" pitchFamily="50" charset="0"/>
              </a:rPr>
              <a:t>FY 2023</a:t>
            </a:r>
          </a:p>
          <a:p>
            <a:pPr>
              <a:lnSpc>
                <a:spcPct val="120000"/>
              </a:lnSpc>
              <a:spcBef>
                <a:spcPts val="0"/>
              </a:spcBef>
              <a:tabLst>
                <a:tab pos="9144000" algn="r"/>
              </a:tabLst>
            </a:pPr>
            <a:r>
              <a:rPr lang="en-US" sz="1800" dirty="0">
                <a:latin typeface="Orgon Slab Medium" panose="02000603000000020004" pitchFamily="50" charset="0"/>
              </a:rPr>
              <a:t>1 July 2022 – 30 June </a:t>
            </a:r>
            <a:r>
              <a:rPr lang="en-US" sz="1800" dirty="0">
                <a:solidFill>
                  <a:srgbClr val="FF0000"/>
                </a:solidFill>
                <a:latin typeface="Orgon Slab Medium" panose="02000603000000020004" pitchFamily="50" charset="0"/>
              </a:rPr>
              <a:t>2023</a:t>
            </a:r>
          </a:p>
          <a:p>
            <a:pPr marL="0" indent="0">
              <a:lnSpc>
                <a:spcPct val="120000"/>
              </a:lnSpc>
              <a:spcBef>
                <a:spcPts val="0"/>
              </a:spcBef>
              <a:buNone/>
              <a:tabLst>
                <a:tab pos="9144000" algn="r"/>
              </a:tabLst>
            </a:pPr>
            <a:r>
              <a:rPr lang="en-US" sz="1800" dirty="0">
                <a:latin typeface="Orgon Slab Medium" panose="02000603000000020004" pitchFamily="50" charset="0"/>
              </a:rPr>
              <a:t>Tuition and fees revenue: 	$124,421,000</a:t>
            </a:r>
          </a:p>
          <a:p>
            <a:pPr>
              <a:lnSpc>
                <a:spcPct val="120000"/>
              </a:lnSpc>
              <a:spcBef>
                <a:spcPts val="0"/>
              </a:spcBef>
              <a:tabLst>
                <a:tab pos="9144000" algn="r"/>
              </a:tabLst>
            </a:pPr>
            <a:r>
              <a:rPr lang="en-US" sz="1800" dirty="0">
                <a:latin typeface="Orgon Slab Medium" panose="02000603000000020004" pitchFamily="50" charset="0"/>
              </a:rPr>
              <a:t>Full pay amount, no financial aid</a:t>
            </a:r>
          </a:p>
          <a:p>
            <a:pPr>
              <a:lnSpc>
                <a:spcPct val="120000"/>
              </a:lnSpc>
              <a:spcBef>
                <a:spcPts val="0"/>
              </a:spcBef>
              <a:tabLst>
                <a:tab pos="9144000" algn="r"/>
              </a:tabLst>
            </a:pPr>
            <a:r>
              <a:rPr lang="en-US" sz="1800" dirty="0">
                <a:latin typeface="Orgon Slab Medium" panose="02000603000000020004" pitchFamily="50" charset="0"/>
              </a:rPr>
              <a:t>Equals official tuition rate × students</a:t>
            </a:r>
          </a:p>
          <a:p>
            <a:pPr marL="0" indent="0">
              <a:lnSpc>
                <a:spcPct val="120000"/>
              </a:lnSpc>
              <a:spcBef>
                <a:spcPts val="0"/>
              </a:spcBef>
              <a:buNone/>
              <a:tabLst>
                <a:tab pos="9144000" algn="r"/>
              </a:tabLst>
            </a:pPr>
            <a:r>
              <a:rPr lang="en-US" sz="1800" dirty="0">
                <a:latin typeface="Orgon Slab Medium" panose="02000603000000020004" pitchFamily="50" charset="0"/>
              </a:rPr>
              <a:t>Discount 	$69,713,000</a:t>
            </a:r>
          </a:p>
          <a:p>
            <a:pPr>
              <a:lnSpc>
                <a:spcPct val="120000"/>
              </a:lnSpc>
              <a:spcBef>
                <a:spcPts val="0"/>
              </a:spcBef>
              <a:tabLst>
                <a:tab pos="9144000" algn="r"/>
              </a:tabLst>
            </a:pPr>
            <a:r>
              <a:rPr lang="en-US" sz="1800" dirty="0">
                <a:latin typeface="Orgon Slab Medium" panose="02000603000000020004" pitchFamily="50" charset="0"/>
              </a:rPr>
              <a:t>Amount not paid by students</a:t>
            </a:r>
          </a:p>
          <a:p>
            <a:pPr>
              <a:lnSpc>
                <a:spcPct val="120000"/>
              </a:lnSpc>
              <a:spcBef>
                <a:spcPts val="0"/>
              </a:spcBef>
              <a:tabLst>
                <a:tab pos="9144000" algn="r"/>
              </a:tabLst>
            </a:pPr>
            <a:r>
              <a:rPr lang="en-US" sz="1800" dirty="0">
                <a:latin typeface="Orgon Slab Medium" panose="02000603000000020004" pitchFamily="50" charset="0"/>
              </a:rPr>
              <a:t>Sources</a:t>
            </a:r>
          </a:p>
          <a:p>
            <a:pPr lvl="1">
              <a:lnSpc>
                <a:spcPct val="120000"/>
              </a:lnSpc>
              <a:spcBef>
                <a:spcPts val="0"/>
              </a:spcBef>
              <a:tabLst>
                <a:tab pos="9144000" algn="r"/>
              </a:tabLst>
            </a:pPr>
            <a:r>
              <a:rPr lang="en-US" sz="1800" dirty="0">
                <a:latin typeface="Orgon Slab Medium" panose="02000603000000020004" pitchFamily="50" charset="0"/>
              </a:rPr>
              <a:t>Pell Grants	$6,300,000</a:t>
            </a:r>
          </a:p>
          <a:p>
            <a:pPr lvl="1">
              <a:lnSpc>
                <a:spcPct val="120000"/>
              </a:lnSpc>
              <a:spcBef>
                <a:spcPts val="0"/>
              </a:spcBef>
              <a:tabLst>
                <a:tab pos="9144000" algn="r"/>
              </a:tabLst>
            </a:pPr>
            <a:r>
              <a:rPr lang="en-US" sz="1800" dirty="0">
                <a:latin typeface="Orgon Slab Medium" panose="02000603000000020004" pitchFamily="50" charset="0"/>
              </a:rPr>
              <a:t>Government scholarships  	$5,000,000</a:t>
            </a:r>
          </a:p>
          <a:p>
            <a:pPr lvl="1">
              <a:lnSpc>
                <a:spcPct val="120000"/>
              </a:lnSpc>
              <a:spcBef>
                <a:spcPts val="0"/>
              </a:spcBef>
              <a:tabLst>
                <a:tab pos="9144000" algn="r"/>
              </a:tabLst>
            </a:pPr>
            <a:r>
              <a:rPr lang="en-US" sz="1800" dirty="0">
                <a:latin typeface="Orgon Slab Medium" panose="02000603000000020004" pitchFamily="50" charset="0"/>
              </a:rPr>
              <a:t>‘Restricted Non-Gift Aid/Waivers’ (= charged to grants)	$4,754,000</a:t>
            </a:r>
          </a:p>
          <a:p>
            <a:pPr lvl="1">
              <a:lnSpc>
                <a:spcPct val="120000"/>
              </a:lnSpc>
              <a:spcBef>
                <a:spcPts val="0"/>
              </a:spcBef>
              <a:tabLst>
                <a:tab pos="9144000" algn="r"/>
              </a:tabLst>
            </a:pPr>
            <a:r>
              <a:rPr lang="en-US" sz="1800" dirty="0">
                <a:latin typeface="Orgon Slab Medium" panose="02000603000000020004" pitchFamily="50" charset="0"/>
              </a:rPr>
              <a:t>Donated scholarships (‘Restricted Donor Aid’)	$12,354,000</a:t>
            </a:r>
          </a:p>
          <a:p>
            <a:pPr lvl="1">
              <a:lnSpc>
                <a:spcPct val="120000"/>
              </a:lnSpc>
              <a:spcBef>
                <a:spcPts val="0"/>
              </a:spcBef>
              <a:tabLst>
                <a:tab pos="9144000" algn="r"/>
              </a:tabLst>
            </a:pPr>
            <a:r>
              <a:rPr lang="en-US" sz="1800" dirty="0">
                <a:solidFill>
                  <a:srgbClr val="FF0000"/>
                </a:solidFill>
                <a:latin typeface="Orgon Slab Medium" panose="02000603000000020004" pitchFamily="50" charset="0"/>
              </a:rPr>
              <a:t>‘Unrestricted’</a:t>
            </a:r>
            <a:r>
              <a:rPr lang="en-US" sz="1800" dirty="0">
                <a:latin typeface="Orgon Slab Medium" panose="02000603000000020004" pitchFamily="50" charset="0"/>
              </a:rPr>
              <a:t> 	</a:t>
            </a:r>
            <a:r>
              <a:rPr lang="en-US" sz="1800" dirty="0">
                <a:solidFill>
                  <a:srgbClr val="FF0000"/>
                </a:solidFill>
                <a:latin typeface="Orgon Slab Medium" panose="02000603000000020004" pitchFamily="50" charset="0"/>
              </a:rPr>
              <a:t>$41,305,000</a:t>
            </a:r>
          </a:p>
          <a:p>
            <a:pPr lvl="1">
              <a:lnSpc>
                <a:spcPct val="120000"/>
              </a:lnSpc>
              <a:spcBef>
                <a:spcPts val="0"/>
              </a:spcBef>
              <a:tabLst>
                <a:tab pos="9144000" algn="r"/>
              </a:tabLst>
            </a:pPr>
            <a:endParaRPr lang="en-US" sz="1800" dirty="0">
              <a:latin typeface="Orgon Slab Medium" panose="02000603000000020004" pitchFamily="50" charset="0"/>
            </a:endParaRPr>
          </a:p>
          <a:p>
            <a:pPr marL="0" lvl="1" indent="0">
              <a:lnSpc>
                <a:spcPct val="120000"/>
              </a:lnSpc>
              <a:spcBef>
                <a:spcPts val="0"/>
              </a:spcBef>
              <a:buNone/>
              <a:tabLst>
                <a:tab pos="9144000" algn="r"/>
              </a:tabLst>
            </a:pPr>
            <a:r>
              <a:rPr lang="en-US" sz="1800" dirty="0">
                <a:latin typeface="Orgon Slab Medium" panose="02000603000000020004" pitchFamily="50" charset="0"/>
              </a:rPr>
              <a:t>Amount paid by students	$54,708,000</a:t>
            </a:r>
          </a:p>
        </p:txBody>
      </p:sp>
      <p:pic>
        <p:nvPicPr>
          <p:cNvPr id="5" name="Picture 4" descr="A picture containing text&#10;&#10;Description automatically generated">
            <a:extLst>
              <a:ext uri="{FF2B5EF4-FFF2-40B4-BE49-F238E27FC236}">
                <a16:creationId xmlns:a16="http://schemas.microsoft.com/office/drawing/2014/main" id="{2C038F26-ED89-88E1-1CEC-D47906E3F8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63359" y="5532437"/>
            <a:ext cx="2128641" cy="1325563"/>
          </a:xfrm>
          <a:prstGeom prst="rect">
            <a:avLst/>
          </a:prstGeom>
        </p:spPr>
      </p:pic>
    </p:spTree>
    <p:extLst>
      <p:ext uri="{BB962C8B-B14F-4D97-AF65-F5344CB8AC3E}">
        <p14:creationId xmlns:p14="http://schemas.microsoft.com/office/powerpoint/2010/main" val="265191527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1C4A6-9D1F-4F0A-903E-807776272FFD}"/>
              </a:ext>
            </a:extLst>
          </p:cNvPr>
          <p:cNvSpPr>
            <a:spLocks noGrp="1"/>
          </p:cNvSpPr>
          <p:nvPr>
            <p:ph type="title"/>
          </p:nvPr>
        </p:nvSpPr>
        <p:spPr/>
        <p:txBody>
          <a:bodyPr/>
          <a:lstStyle/>
          <a:p>
            <a:pPr algn="ctr"/>
            <a:r>
              <a:rPr lang="en-US" dirty="0">
                <a:solidFill>
                  <a:srgbClr val="00B050"/>
                </a:solidFill>
                <a:latin typeface="Orgon Slab Medium" panose="02000603000000020004" pitchFamily="50" charset="0"/>
              </a:rPr>
              <a:t>Discount ($ Millions)</a:t>
            </a:r>
          </a:p>
        </p:txBody>
      </p:sp>
      <p:sp>
        <p:nvSpPr>
          <p:cNvPr id="4" name="Arrow: Right 3">
            <a:extLst>
              <a:ext uri="{FF2B5EF4-FFF2-40B4-BE49-F238E27FC236}">
                <a16:creationId xmlns:a16="http://schemas.microsoft.com/office/drawing/2014/main" id="{2ED0AB88-33EA-A744-DC60-3C68969084E3}"/>
              </a:ext>
            </a:extLst>
          </p:cNvPr>
          <p:cNvSpPr/>
          <p:nvPr/>
        </p:nvSpPr>
        <p:spPr>
          <a:xfrm>
            <a:off x="7604760" y="3485276"/>
            <a:ext cx="2514600" cy="25328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$83.1</a:t>
            </a:r>
          </a:p>
        </p:txBody>
      </p:sp>
      <p:sp>
        <p:nvSpPr>
          <p:cNvPr id="6" name="Rectangle 5">
            <a:extLst>
              <a:ext uri="{FF2B5EF4-FFF2-40B4-BE49-F238E27FC236}">
                <a16:creationId xmlns:a16="http://schemas.microsoft.com/office/drawing/2014/main" id="{125A9316-01B5-7E24-6308-F903E0DD6942}"/>
              </a:ext>
            </a:extLst>
          </p:cNvPr>
          <p:cNvSpPr/>
          <p:nvPr/>
        </p:nvSpPr>
        <p:spPr>
          <a:xfrm>
            <a:off x="4488180" y="2240280"/>
            <a:ext cx="3116580" cy="3794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$124.4</a:t>
            </a:r>
          </a:p>
        </p:txBody>
      </p:sp>
      <p:sp>
        <p:nvSpPr>
          <p:cNvPr id="7" name="Arrow: Right 6">
            <a:extLst>
              <a:ext uri="{FF2B5EF4-FFF2-40B4-BE49-F238E27FC236}">
                <a16:creationId xmlns:a16="http://schemas.microsoft.com/office/drawing/2014/main" id="{77FF26BA-0C03-912E-9F85-20DA9563D351}"/>
              </a:ext>
            </a:extLst>
          </p:cNvPr>
          <p:cNvSpPr/>
          <p:nvPr/>
        </p:nvSpPr>
        <p:spPr>
          <a:xfrm>
            <a:off x="1923247" y="4370832"/>
            <a:ext cx="2514600" cy="16642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$54.7</a:t>
            </a:r>
          </a:p>
        </p:txBody>
      </p:sp>
      <p:sp>
        <p:nvSpPr>
          <p:cNvPr id="8" name="Arrow: Right 7">
            <a:extLst>
              <a:ext uri="{FF2B5EF4-FFF2-40B4-BE49-F238E27FC236}">
                <a16:creationId xmlns:a16="http://schemas.microsoft.com/office/drawing/2014/main" id="{43786D7C-093F-D387-F45C-F7DCF9F7F24F}"/>
              </a:ext>
            </a:extLst>
          </p:cNvPr>
          <p:cNvSpPr/>
          <p:nvPr/>
        </p:nvSpPr>
        <p:spPr>
          <a:xfrm>
            <a:off x="1973580" y="2257058"/>
            <a:ext cx="2514600" cy="192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6C85202D-BD5F-23CF-DEA2-19021ADA69AB}"/>
              </a:ext>
            </a:extLst>
          </p:cNvPr>
          <p:cNvSpPr txBox="1"/>
          <p:nvPr/>
        </p:nvSpPr>
        <p:spPr>
          <a:xfrm>
            <a:off x="1030239" y="2168404"/>
            <a:ext cx="909785"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Pell</a:t>
            </a:r>
          </a:p>
        </p:txBody>
      </p:sp>
      <p:sp>
        <p:nvSpPr>
          <p:cNvPr id="10" name="Arrow: Right 9">
            <a:extLst>
              <a:ext uri="{FF2B5EF4-FFF2-40B4-BE49-F238E27FC236}">
                <a16:creationId xmlns:a16="http://schemas.microsoft.com/office/drawing/2014/main" id="{B7819FBA-3728-4A5D-646B-8C8B2C3427C1}"/>
              </a:ext>
            </a:extLst>
          </p:cNvPr>
          <p:cNvSpPr/>
          <p:nvPr/>
        </p:nvSpPr>
        <p:spPr>
          <a:xfrm>
            <a:off x="1965191" y="2464951"/>
            <a:ext cx="2514600" cy="1554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BA64CAE-C3E0-D6A0-B450-8C5BE7CE7841}"/>
              </a:ext>
            </a:extLst>
          </p:cNvPr>
          <p:cNvSpPr txBox="1"/>
          <p:nvPr/>
        </p:nvSpPr>
        <p:spPr>
          <a:xfrm>
            <a:off x="67112" y="2351130"/>
            <a:ext cx="1864523"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Gov’t scholarship</a:t>
            </a:r>
          </a:p>
        </p:txBody>
      </p:sp>
      <p:sp>
        <p:nvSpPr>
          <p:cNvPr id="12" name="TextBox 11">
            <a:extLst>
              <a:ext uri="{FF2B5EF4-FFF2-40B4-BE49-F238E27FC236}">
                <a16:creationId xmlns:a16="http://schemas.microsoft.com/office/drawing/2014/main" id="{362C0C52-966A-0898-CA98-6E7CD0FAEA39}"/>
              </a:ext>
            </a:extLst>
          </p:cNvPr>
          <p:cNvSpPr txBox="1"/>
          <p:nvPr/>
        </p:nvSpPr>
        <p:spPr>
          <a:xfrm>
            <a:off x="1" y="2802005"/>
            <a:ext cx="1956802"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Donated scholar.</a:t>
            </a:r>
          </a:p>
        </p:txBody>
      </p:sp>
      <p:sp>
        <p:nvSpPr>
          <p:cNvPr id="13" name="Arrow: Right 12">
            <a:extLst>
              <a:ext uri="{FF2B5EF4-FFF2-40B4-BE49-F238E27FC236}">
                <a16:creationId xmlns:a16="http://schemas.microsoft.com/office/drawing/2014/main" id="{3215AA8B-7764-82B0-8773-9FBBDD9D5259}"/>
              </a:ext>
            </a:extLst>
          </p:cNvPr>
          <p:cNvSpPr/>
          <p:nvPr/>
        </p:nvSpPr>
        <p:spPr>
          <a:xfrm>
            <a:off x="1973580" y="2799219"/>
            <a:ext cx="2514600" cy="3749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Arrow: Right 13">
            <a:extLst>
              <a:ext uri="{FF2B5EF4-FFF2-40B4-BE49-F238E27FC236}">
                <a16:creationId xmlns:a16="http://schemas.microsoft.com/office/drawing/2014/main" id="{E5509226-C7A3-9F1C-6029-241753F05746}"/>
              </a:ext>
            </a:extLst>
          </p:cNvPr>
          <p:cNvSpPr/>
          <p:nvPr/>
        </p:nvSpPr>
        <p:spPr>
          <a:xfrm>
            <a:off x="1965191" y="2638920"/>
            <a:ext cx="2514600" cy="1463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ACE6D7C9-B783-3503-9B40-E61026F81B9F}"/>
              </a:ext>
            </a:extLst>
          </p:cNvPr>
          <p:cNvSpPr txBox="1"/>
          <p:nvPr/>
        </p:nvSpPr>
        <p:spPr>
          <a:xfrm>
            <a:off x="-92278" y="2550266"/>
            <a:ext cx="2023914"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Restricted non-gift</a:t>
            </a:r>
          </a:p>
        </p:txBody>
      </p:sp>
      <p:sp>
        <p:nvSpPr>
          <p:cNvPr id="16" name="TextBox 15">
            <a:extLst>
              <a:ext uri="{FF2B5EF4-FFF2-40B4-BE49-F238E27FC236}">
                <a16:creationId xmlns:a16="http://schemas.microsoft.com/office/drawing/2014/main" id="{A444BC64-0587-EECD-60E6-ACAE2F586B27}"/>
              </a:ext>
            </a:extLst>
          </p:cNvPr>
          <p:cNvSpPr txBox="1"/>
          <p:nvPr/>
        </p:nvSpPr>
        <p:spPr>
          <a:xfrm>
            <a:off x="161561" y="5015682"/>
            <a:ext cx="1705131"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Students pay</a:t>
            </a:r>
          </a:p>
        </p:txBody>
      </p:sp>
      <p:sp>
        <p:nvSpPr>
          <p:cNvPr id="17" name="Arrow: Right 16">
            <a:extLst>
              <a:ext uri="{FF2B5EF4-FFF2-40B4-BE49-F238E27FC236}">
                <a16:creationId xmlns:a16="http://schemas.microsoft.com/office/drawing/2014/main" id="{28D1F399-5178-CD75-67EC-7337348F9D01}"/>
              </a:ext>
            </a:extLst>
          </p:cNvPr>
          <p:cNvSpPr/>
          <p:nvPr/>
        </p:nvSpPr>
        <p:spPr>
          <a:xfrm>
            <a:off x="1923247" y="3168917"/>
            <a:ext cx="2514600" cy="1183911"/>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$41.3</a:t>
            </a:r>
          </a:p>
        </p:txBody>
      </p:sp>
      <p:sp>
        <p:nvSpPr>
          <p:cNvPr id="18" name="TextBox 17">
            <a:extLst>
              <a:ext uri="{FF2B5EF4-FFF2-40B4-BE49-F238E27FC236}">
                <a16:creationId xmlns:a16="http://schemas.microsoft.com/office/drawing/2014/main" id="{8218B8F1-1781-521E-7050-B70952AF175A}"/>
              </a:ext>
            </a:extLst>
          </p:cNvPr>
          <p:cNvSpPr txBox="1"/>
          <p:nvPr/>
        </p:nvSpPr>
        <p:spPr>
          <a:xfrm>
            <a:off x="177673" y="3556252"/>
            <a:ext cx="1705131" cy="55399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Markdown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(Scholarship allowance)</a:t>
            </a:r>
          </a:p>
        </p:txBody>
      </p:sp>
      <p:sp>
        <p:nvSpPr>
          <p:cNvPr id="19" name="TextBox 18">
            <a:extLst>
              <a:ext uri="{FF2B5EF4-FFF2-40B4-BE49-F238E27FC236}">
                <a16:creationId xmlns:a16="http://schemas.microsoft.com/office/drawing/2014/main" id="{70C2A4A0-9AF8-81B6-80FA-6786F38211BB}"/>
              </a:ext>
            </a:extLst>
          </p:cNvPr>
          <p:cNvSpPr txBox="1"/>
          <p:nvPr/>
        </p:nvSpPr>
        <p:spPr>
          <a:xfrm>
            <a:off x="10161304" y="4567054"/>
            <a:ext cx="17051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S&amp;T gets</a:t>
            </a:r>
          </a:p>
        </p:txBody>
      </p:sp>
      <p:sp>
        <p:nvSpPr>
          <p:cNvPr id="20" name="TextBox 19">
            <a:extLst>
              <a:ext uri="{FF2B5EF4-FFF2-40B4-BE49-F238E27FC236}">
                <a16:creationId xmlns:a16="http://schemas.microsoft.com/office/drawing/2014/main" id="{6CF1C871-B8BC-954C-0CB5-7612CCAA94FA}"/>
              </a:ext>
            </a:extLst>
          </p:cNvPr>
          <p:cNvSpPr txBox="1"/>
          <p:nvPr/>
        </p:nvSpPr>
        <p:spPr>
          <a:xfrm>
            <a:off x="5234613" y="1493044"/>
            <a:ext cx="162371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Revenue</a:t>
            </a:r>
          </a:p>
        </p:txBody>
      </p:sp>
      <p:sp>
        <p:nvSpPr>
          <p:cNvPr id="21" name="TextBox 20">
            <a:extLst>
              <a:ext uri="{FF2B5EF4-FFF2-40B4-BE49-F238E27FC236}">
                <a16:creationId xmlns:a16="http://schemas.microsoft.com/office/drawing/2014/main" id="{AAEFEC81-04BA-F9F6-244B-E3F71B2EDA51}"/>
              </a:ext>
            </a:extLst>
          </p:cNvPr>
          <p:cNvSpPr txBox="1"/>
          <p:nvPr/>
        </p:nvSpPr>
        <p:spPr>
          <a:xfrm>
            <a:off x="367879" y="1493043"/>
            <a:ext cx="282314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Revenue source</a:t>
            </a:r>
          </a:p>
        </p:txBody>
      </p:sp>
      <p:sp>
        <p:nvSpPr>
          <p:cNvPr id="22" name="TextBox 21">
            <a:extLst>
              <a:ext uri="{FF2B5EF4-FFF2-40B4-BE49-F238E27FC236}">
                <a16:creationId xmlns:a16="http://schemas.microsoft.com/office/drawing/2014/main" id="{FCE0C047-2084-6ADF-BC86-4ED812F5CC88}"/>
              </a:ext>
            </a:extLst>
          </p:cNvPr>
          <p:cNvSpPr txBox="1"/>
          <p:nvPr/>
        </p:nvSpPr>
        <p:spPr>
          <a:xfrm>
            <a:off x="8841415" y="1493043"/>
            <a:ext cx="277306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Actual Revenue</a:t>
            </a:r>
          </a:p>
        </p:txBody>
      </p:sp>
    </p:spTree>
    <p:extLst>
      <p:ext uri="{BB962C8B-B14F-4D97-AF65-F5344CB8AC3E}">
        <p14:creationId xmlns:p14="http://schemas.microsoft.com/office/powerpoint/2010/main" val="626593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1C4A6-9D1F-4F0A-903E-807776272FFD}"/>
              </a:ext>
            </a:extLst>
          </p:cNvPr>
          <p:cNvSpPr>
            <a:spLocks noGrp="1"/>
          </p:cNvSpPr>
          <p:nvPr>
            <p:ph type="title"/>
          </p:nvPr>
        </p:nvSpPr>
        <p:spPr/>
        <p:txBody>
          <a:bodyPr/>
          <a:lstStyle/>
          <a:p>
            <a:pPr algn="ctr"/>
            <a:r>
              <a:rPr lang="en-US" dirty="0">
                <a:solidFill>
                  <a:srgbClr val="00B050"/>
                </a:solidFill>
                <a:latin typeface="Orgon Slab Medium" panose="02000603000000020004" pitchFamily="50" charset="0"/>
              </a:rPr>
              <a:t>Discount Rate</a:t>
            </a:r>
          </a:p>
        </p:txBody>
      </p:sp>
      <p:sp>
        <p:nvSpPr>
          <p:cNvPr id="4" name="Arrow: Right 3">
            <a:extLst>
              <a:ext uri="{FF2B5EF4-FFF2-40B4-BE49-F238E27FC236}">
                <a16:creationId xmlns:a16="http://schemas.microsoft.com/office/drawing/2014/main" id="{2ED0AB88-33EA-A744-DC60-3C68969084E3}"/>
              </a:ext>
            </a:extLst>
          </p:cNvPr>
          <p:cNvSpPr/>
          <p:nvPr/>
        </p:nvSpPr>
        <p:spPr>
          <a:xfrm>
            <a:off x="7604760" y="3485276"/>
            <a:ext cx="2514600" cy="25328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$83.1</a:t>
            </a:r>
          </a:p>
        </p:txBody>
      </p:sp>
      <p:sp>
        <p:nvSpPr>
          <p:cNvPr id="6" name="Rectangle 5">
            <a:extLst>
              <a:ext uri="{FF2B5EF4-FFF2-40B4-BE49-F238E27FC236}">
                <a16:creationId xmlns:a16="http://schemas.microsoft.com/office/drawing/2014/main" id="{125A9316-01B5-7E24-6308-F903E0DD6942}"/>
              </a:ext>
            </a:extLst>
          </p:cNvPr>
          <p:cNvSpPr/>
          <p:nvPr/>
        </p:nvSpPr>
        <p:spPr>
          <a:xfrm>
            <a:off x="4488180" y="2240280"/>
            <a:ext cx="3116580" cy="3794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$124.4</a:t>
            </a:r>
          </a:p>
        </p:txBody>
      </p:sp>
      <p:sp>
        <p:nvSpPr>
          <p:cNvPr id="7" name="Arrow: Right 6">
            <a:extLst>
              <a:ext uri="{FF2B5EF4-FFF2-40B4-BE49-F238E27FC236}">
                <a16:creationId xmlns:a16="http://schemas.microsoft.com/office/drawing/2014/main" id="{77FF26BA-0C03-912E-9F85-20DA9563D351}"/>
              </a:ext>
            </a:extLst>
          </p:cNvPr>
          <p:cNvSpPr/>
          <p:nvPr/>
        </p:nvSpPr>
        <p:spPr>
          <a:xfrm>
            <a:off x="1923247" y="4370832"/>
            <a:ext cx="2514600" cy="16642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$54.7</a:t>
            </a:r>
          </a:p>
        </p:txBody>
      </p:sp>
      <p:sp>
        <p:nvSpPr>
          <p:cNvPr id="8" name="Arrow: Right 7">
            <a:extLst>
              <a:ext uri="{FF2B5EF4-FFF2-40B4-BE49-F238E27FC236}">
                <a16:creationId xmlns:a16="http://schemas.microsoft.com/office/drawing/2014/main" id="{43786D7C-093F-D387-F45C-F7DCF9F7F24F}"/>
              </a:ext>
            </a:extLst>
          </p:cNvPr>
          <p:cNvSpPr/>
          <p:nvPr/>
        </p:nvSpPr>
        <p:spPr>
          <a:xfrm>
            <a:off x="1973580" y="2257058"/>
            <a:ext cx="2514600" cy="192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6C85202D-BD5F-23CF-DEA2-19021ADA69AB}"/>
              </a:ext>
            </a:extLst>
          </p:cNvPr>
          <p:cNvSpPr txBox="1"/>
          <p:nvPr/>
        </p:nvSpPr>
        <p:spPr>
          <a:xfrm>
            <a:off x="1030239" y="2168404"/>
            <a:ext cx="909785"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Pell</a:t>
            </a:r>
          </a:p>
        </p:txBody>
      </p:sp>
      <p:sp>
        <p:nvSpPr>
          <p:cNvPr id="10" name="Arrow: Right 9">
            <a:extLst>
              <a:ext uri="{FF2B5EF4-FFF2-40B4-BE49-F238E27FC236}">
                <a16:creationId xmlns:a16="http://schemas.microsoft.com/office/drawing/2014/main" id="{B7819FBA-3728-4A5D-646B-8C8B2C3427C1}"/>
              </a:ext>
            </a:extLst>
          </p:cNvPr>
          <p:cNvSpPr/>
          <p:nvPr/>
        </p:nvSpPr>
        <p:spPr>
          <a:xfrm>
            <a:off x="1965191" y="2464951"/>
            <a:ext cx="2514600" cy="1554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BA64CAE-C3E0-D6A0-B450-8C5BE7CE7841}"/>
              </a:ext>
            </a:extLst>
          </p:cNvPr>
          <p:cNvSpPr txBox="1"/>
          <p:nvPr/>
        </p:nvSpPr>
        <p:spPr>
          <a:xfrm>
            <a:off x="67112" y="2351130"/>
            <a:ext cx="1864523"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Gov’t scholarship</a:t>
            </a:r>
          </a:p>
        </p:txBody>
      </p:sp>
      <p:sp>
        <p:nvSpPr>
          <p:cNvPr id="12" name="TextBox 11">
            <a:extLst>
              <a:ext uri="{FF2B5EF4-FFF2-40B4-BE49-F238E27FC236}">
                <a16:creationId xmlns:a16="http://schemas.microsoft.com/office/drawing/2014/main" id="{362C0C52-966A-0898-CA98-6E7CD0FAEA39}"/>
              </a:ext>
            </a:extLst>
          </p:cNvPr>
          <p:cNvSpPr txBox="1"/>
          <p:nvPr/>
        </p:nvSpPr>
        <p:spPr>
          <a:xfrm>
            <a:off x="1" y="2802005"/>
            <a:ext cx="1956802"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Donated scholar.</a:t>
            </a:r>
          </a:p>
        </p:txBody>
      </p:sp>
      <p:sp>
        <p:nvSpPr>
          <p:cNvPr id="13" name="Arrow: Right 12">
            <a:extLst>
              <a:ext uri="{FF2B5EF4-FFF2-40B4-BE49-F238E27FC236}">
                <a16:creationId xmlns:a16="http://schemas.microsoft.com/office/drawing/2014/main" id="{3215AA8B-7764-82B0-8773-9FBBDD9D5259}"/>
              </a:ext>
            </a:extLst>
          </p:cNvPr>
          <p:cNvSpPr/>
          <p:nvPr/>
        </p:nvSpPr>
        <p:spPr>
          <a:xfrm>
            <a:off x="1973580" y="2799219"/>
            <a:ext cx="2514600" cy="3749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Arrow: Right 13">
            <a:extLst>
              <a:ext uri="{FF2B5EF4-FFF2-40B4-BE49-F238E27FC236}">
                <a16:creationId xmlns:a16="http://schemas.microsoft.com/office/drawing/2014/main" id="{E5509226-C7A3-9F1C-6029-241753F05746}"/>
              </a:ext>
            </a:extLst>
          </p:cNvPr>
          <p:cNvSpPr/>
          <p:nvPr/>
        </p:nvSpPr>
        <p:spPr>
          <a:xfrm>
            <a:off x="1965191" y="2638920"/>
            <a:ext cx="2514600" cy="1463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ACE6D7C9-B783-3503-9B40-E61026F81B9F}"/>
              </a:ext>
            </a:extLst>
          </p:cNvPr>
          <p:cNvSpPr txBox="1"/>
          <p:nvPr/>
        </p:nvSpPr>
        <p:spPr>
          <a:xfrm>
            <a:off x="-92278" y="2550266"/>
            <a:ext cx="2023914"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Restricted non-gift</a:t>
            </a:r>
          </a:p>
        </p:txBody>
      </p:sp>
      <p:sp>
        <p:nvSpPr>
          <p:cNvPr id="16" name="TextBox 15">
            <a:extLst>
              <a:ext uri="{FF2B5EF4-FFF2-40B4-BE49-F238E27FC236}">
                <a16:creationId xmlns:a16="http://schemas.microsoft.com/office/drawing/2014/main" id="{A444BC64-0587-EECD-60E6-ACAE2F586B27}"/>
              </a:ext>
            </a:extLst>
          </p:cNvPr>
          <p:cNvSpPr txBox="1"/>
          <p:nvPr/>
        </p:nvSpPr>
        <p:spPr>
          <a:xfrm>
            <a:off x="161561" y="5015682"/>
            <a:ext cx="1705131"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Students pay</a:t>
            </a:r>
          </a:p>
        </p:txBody>
      </p:sp>
      <p:sp>
        <p:nvSpPr>
          <p:cNvPr id="17" name="Arrow: Right 16">
            <a:extLst>
              <a:ext uri="{FF2B5EF4-FFF2-40B4-BE49-F238E27FC236}">
                <a16:creationId xmlns:a16="http://schemas.microsoft.com/office/drawing/2014/main" id="{28D1F399-5178-CD75-67EC-7337348F9D01}"/>
              </a:ext>
            </a:extLst>
          </p:cNvPr>
          <p:cNvSpPr/>
          <p:nvPr/>
        </p:nvSpPr>
        <p:spPr>
          <a:xfrm>
            <a:off x="1923247" y="3168917"/>
            <a:ext cx="2514600" cy="1183911"/>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$41.3</a:t>
            </a:r>
          </a:p>
        </p:txBody>
      </p:sp>
      <p:sp>
        <p:nvSpPr>
          <p:cNvPr id="18" name="TextBox 17">
            <a:extLst>
              <a:ext uri="{FF2B5EF4-FFF2-40B4-BE49-F238E27FC236}">
                <a16:creationId xmlns:a16="http://schemas.microsoft.com/office/drawing/2014/main" id="{8218B8F1-1781-521E-7050-B70952AF175A}"/>
              </a:ext>
            </a:extLst>
          </p:cNvPr>
          <p:cNvSpPr txBox="1"/>
          <p:nvPr/>
        </p:nvSpPr>
        <p:spPr>
          <a:xfrm>
            <a:off x="177673" y="3556252"/>
            <a:ext cx="1705131"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Markdown</a:t>
            </a:r>
          </a:p>
        </p:txBody>
      </p:sp>
      <p:sp>
        <p:nvSpPr>
          <p:cNvPr id="19" name="TextBox 18">
            <a:extLst>
              <a:ext uri="{FF2B5EF4-FFF2-40B4-BE49-F238E27FC236}">
                <a16:creationId xmlns:a16="http://schemas.microsoft.com/office/drawing/2014/main" id="{70C2A4A0-9AF8-81B6-80FA-6786F38211BB}"/>
              </a:ext>
            </a:extLst>
          </p:cNvPr>
          <p:cNvSpPr txBox="1"/>
          <p:nvPr/>
        </p:nvSpPr>
        <p:spPr>
          <a:xfrm>
            <a:off x="10161304" y="4567054"/>
            <a:ext cx="17051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S&amp;T gets</a:t>
            </a:r>
          </a:p>
        </p:txBody>
      </p:sp>
      <p:sp>
        <p:nvSpPr>
          <p:cNvPr id="20" name="TextBox 19">
            <a:extLst>
              <a:ext uri="{FF2B5EF4-FFF2-40B4-BE49-F238E27FC236}">
                <a16:creationId xmlns:a16="http://schemas.microsoft.com/office/drawing/2014/main" id="{6CF1C871-B8BC-954C-0CB5-7612CCAA94FA}"/>
              </a:ext>
            </a:extLst>
          </p:cNvPr>
          <p:cNvSpPr txBox="1"/>
          <p:nvPr/>
        </p:nvSpPr>
        <p:spPr>
          <a:xfrm>
            <a:off x="5234613" y="1493044"/>
            <a:ext cx="162371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Revenue</a:t>
            </a:r>
          </a:p>
        </p:txBody>
      </p:sp>
      <p:sp>
        <p:nvSpPr>
          <p:cNvPr id="21" name="TextBox 20">
            <a:extLst>
              <a:ext uri="{FF2B5EF4-FFF2-40B4-BE49-F238E27FC236}">
                <a16:creationId xmlns:a16="http://schemas.microsoft.com/office/drawing/2014/main" id="{AAEFEC81-04BA-F9F6-244B-E3F71B2EDA51}"/>
              </a:ext>
            </a:extLst>
          </p:cNvPr>
          <p:cNvSpPr txBox="1"/>
          <p:nvPr/>
        </p:nvSpPr>
        <p:spPr>
          <a:xfrm>
            <a:off x="367879" y="1493043"/>
            <a:ext cx="282314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Revenue source</a:t>
            </a:r>
          </a:p>
        </p:txBody>
      </p:sp>
      <p:sp>
        <p:nvSpPr>
          <p:cNvPr id="22" name="TextBox 21">
            <a:extLst>
              <a:ext uri="{FF2B5EF4-FFF2-40B4-BE49-F238E27FC236}">
                <a16:creationId xmlns:a16="http://schemas.microsoft.com/office/drawing/2014/main" id="{FCE0C047-2084-6ADF-BC86-4ED812F5CC88}"/>
              </a:ext>
            </a:extLst>
          </p:cNvPr>
          <p:cNvSpPr txBox="1"/>
          <p:nvPr/>
        </p:nvSpPr>
        <p:spPr>
          <a:xfrm>
            <a:off x="8841415" y="1493043"/>
            <a:ext cx="277306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Actual Revenue</a:t>
            </a:r>
          </a:p>
        </p:txBody>
      </p:sp>
      <p:grpSp>
        <p:nvGrpSpPr>
          <p:cNvPr id="25" name="Group 24">
            <a:extLst>
              <a:ext uri="{FF2B5EF4-FFF2-40B4-BE49-F238E27FC236}">
                <a16:creationId xmlns:a16="http://schemas.microsoft.com/office/drawing/2014/main" id="{E9EBF9ED-E580-72AC-D498-EF74D19BCCEC}"/>
              </a:ext>
            </a:extLst>
          </p:cNvPr>
          <p:cNvGrpSpPr/>
          <p:nvPr/>
        </p:nvGrpSpPr>
        <p:grpSpPr>
          <a:xfrm>
            <a:off x="4488180" y="2240280"/>
            <a:ext cx="1682314" cy="2004549"/>
            <a:chOff x="4488180" y="2240280"/>
            <a:chExt cx="1682314" cy="2004549"/>
          </a:xfrm>
        </p:grpSpPr>
        <p:sp>
          <p:nvSpPr>
            <p:cNvPr id="3" name="Right Brace 2">
              <a:extLst>
                <a:ext uri="{FF2B5EF4-FFF2-40B4-BE49-F238E27FC236}">
                  <a16:creationId xmlns:a16="http://schemas.microsoft.com/office/drawing/2014/main" id="{C2759437-CBB6-4816-321B-9093B7AF5D84}"/>
                </a:ext>
              </a:extLst>
            </p:cNvPr>
            <p:cNvSpPr/>
            <p:nvPr/>
          </p:nvSpPr>
          <p:spPr>
            <a:xfrm>
              <a:off x="4488180" y="2240280"/>
              <a:ext cx="560035" cy="2004549"/>
            </a:xfrm>
            <a:prstGeom prst="rightBrace">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7CBDB20-2473-C98F-8220-926EE08F7CA0}"/>
                </a:ext>
              </a:extLst>
            </p:cNvPr>
            <p:cNvSpPr txBox="1"/>
            <p:nvPr/>
          </p:nvSpPr>
          <p:spPr>
            <a:xfrm>
              <a:off x="5080131" y="2962056"/>
              <a:ext cx="109036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56.0%</a:t>
              </a:r>
            </a:p>
          </p:txBody>
        </p:sp>
      </p:grpSp>
      <p:grpSp>
        <p:nvGrpSpPr>
          <p:cNvPr id="26" name="Group 25">
            <a:extLst>
              <a:ext uri="{FF2B5EF4-FFF2-40B4-BE49-F238E27FC236}">
                <a16:creationId xmlns:a16="http://schemas.microsoft.com/office/drawing/2014/main" id="{5AB34941-92E5-4F4F-7EBB-350A7D924560}"/>
              </a:ext>
            </a:extLst>
          </p:cNvPr>
          <p:cNvGrpSpPr/>
          <p:nvPr/>
        </p:nvGrpSpPr>
        <p:grpSpPr>
          <a:xfrm>
            <a:off x="8823417" y="2240280"/>
            <a:ext cx="1682314" cy="1188720"/>
            <a:chOff x="8823417" y="2240280"/>
            <a:chExt cx="1682314" cy="1188720"/>
          </a:xfrm>
        </p:grpSpPr>
        <p:sp>
          <p:nvSpPr>
            <p:cNvPr id="23" name="Right Brace 22">
              <a:extLst>
                <a:ext uri="{FF2B5EF4-FFF2-40B4-BE49-F238E27FC236}">
                  <a16:creationId xmlns:a16="http://schemas.microsoft.com/office/drawing/2014/main" id="{488C4F18-E376-98DF-4810-285172A49A84}"/>
                </a:ext>
              </a:extLst>
            </p:cNvPr>
            <p:cNvSpPr/>
            <p:nvPr/>
          </p:nvSpPr>
          <p:spPr>
            <a:xfrm>
              <a:off x="8823417" y="2240280"/>
              <a:ext cx="560035" cy="1188720"/>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9ABDC41F-4D4A-C554-A633-A2A992C48517}"/>
                </a:ext>
              </a:extLst>
            </p:cNvPr>
            <p:cNvSpPr txBox="1"/>
            <p:nvPr/>
          </p:nvSpPr>
          <p:spPr>
            <a:xfrm>
              <a:off x="9415368" y="2573030"/>
              <a:ext cx="109036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33.2%</a:t>
              </a:r>
            </a:p>
          </p:txBody>
        </p:sp>
      </p:grpSp>
    </p:spTree>
    <p:extLst>
      <p:ext uri="{BB962C8B-B14F-4D97-AF65-F5344CB8AC3E}">
        <p14:creationId xmlns:p14="http://schemas.microsoft.com/office/powerpoint/2010/main" val="3867753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1C4A6-9D1F-4F0A-903E-807776272FFD}"/>
              </a:ext>
            </a:extLst>
          </p:cNvPr>
          <p:cNvSpPr>
            <a:spLocks noGrp="1"/>
          </p:cNvSpPr>
          <p:nvPr>
            <p:ph type="title"/>
          </p:nvPr>
        </p:nvSpPr>
        <p:spPr/>
        <p:txBody>
          <a:bodyPr/>
          <a:lstStyle/>
          <a:p>
            <a:pPr algn="ctr"/>
            <a:r>
              <a:rPr lang="en-US" dirty="0">
                <a:solidFill>
                  <a:srgbClr val="00B050"/>
                </a:solidFill>
                <a:latin typeface="Orgon Slab Medium" panose="02000603000000020004" pitchFamily="50" charset="0"/>
              </a:rPr>
              <a:t>Laffer Curve Discount</a:t>
            </a:r>
          </a:p>
        </p:txBody>
      </p:sp>
      <p:sp>
        <p:nvSpPr>
          <p:cNvPr id="15" name="TextBox 14">
            <a:extLst>
              <a:ext uri="{FF2B5EF4-FFF2-40B4-BE49-F238E27FC236}">
                <a16:creationId xmlns:a16="http://schemas.microsoft.com/office/drawing/2014/main" id="{ACE6D7C9-B783-3503-9B40-E61026F81B9F}"/>
              </a:ext>
            </a:extLst>
          </p:cNvPr>
          <p:cNvSpPr txBox="1"/>
          <p:nvPr/>
        </p:nvSpPr>
        <p:spPr>
          <a:xfrm rot="16200000">
            <a:off x="711631" y="3140170"/>
            <a:ext cx="234269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Net Tuition Revenue</a:t>
            </a:r>
          </a:p>
        </p:txBody>
      </p:sp>
      <p:cxnSp>
        <p:nvCxnSpPr>
          <p:cNvPr id="5" name="Straight Connector 4">
            <a:extLst>
              <a:ext uri="{FF2B5EF4-FFF2-40B4-BE49-F238E27FC236}">
                <a16:creationId xmlns:a16="http://schemas.microsoft.com/office/drawing/2014/main" id="{2C533564-01C2-3B08-B305-102C4269E25E}"/>
              </a:ext>
            </a:extLst>
          </p:cNvPr>
          <p:cNvCxnSpPr/>
          <p:nvPr/>
        </p:nvCxnSpPr>
        <p:spPr>
          <a:xfrm>
            <a:off x="2382474" y="1518407"/>
            <a:ext cx="0" cy="454683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86150C9-2908-9D9C-9EC5-31C1AF87DA84}"/>
              </a:ext>
            </a:extLst>
          </p:cNvPr>
          <p:cNvCxnSpPr>
            <a:cxnSpLocks/>
          </p:cNvCxnSpPr>
          <p:nvPr/>
        </p:nvCxnSpPr>
        <p:spPr>
          <a:xfrm flipH="1">
            <a:off x="2382474" y="6065240"/>
            <a:ext cx="822121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20C80A6-4AE3-1A85-E9F4-E9FA801489EC}"/>
              </a:ext>
            </a:extLst>
          </p:cNvPr>
          <p:cNvSpPr txBox="1"/>
          <p:nvPr/>
        </p:nvSpPr>
        <p:spPr>
          <a:xfrm>
            <a:off x="5016581" y="6366619"/>
            <a:ext cx="234269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Internal Discount</a:t>
            </a:r>
          </a:p>
        </p:txBody>
      </p:sp>
      <p:sp>
        <p:nvSpPr>
          <p:cNvPr id="20" name="Oval 19">
            <a:extLst>
              <a:ext uri="{FF2B5EF4-FFF2-40B4-BE49-F238E27FC236}">
                <a16:creationId xmlns:a16="http://schemas.microsoft.com/office/drawing/2014/main" id="{3DC0F2DF-CA8B-83BE-19AD-5727D8A87FA8}"/>
              </a:ext>
            </a:extLst>
          </p:cNvPr>
          <p:cNvSpPr/>
          <p:nvPr/>
        </p:nvSpPr>
        <p:spPr>
          <a:xfrm>
            <a:off x="10083567" y="5914558"/>
            <a:ext cx="251662" cy="242961"/>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8458880F-E397-CFFA-C494-A410A69CE556}"/>
              </a:ext>
            </a:extLst>
          </p:cNvPr>
          <p:cNvSpPr txBox="1"/>
          <p:nvPr/>
        </p:nvSpPr>
        <p:spPr>
          <a:xfrm>
            <a:off x="9497893" y="6215930"/>
            <a:ext cx="142301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100%</a:t>
            </a:r>
          </a:p>
        </p:txBody>
      </p:sp>
      <p:sp>
        <p:nvSpPr>
          <p:cNvPr id="22" name="TextBox 21">
            <a:extLst>
              <a:ext uri="{FF2B5EF4-FFF2-40B4-BE49-F238E27FC236}">
                <a16:creationId xmlns:a16="http://schemas.microsoft.com/office/drawing/2014/main" id="{AD3C3876-BB7B-2205-FE49-60D9580CEF02}"/>
              </a:ext>
            </a:extLst>
          </p:cNvPr>
          <p:cNvSpPr txBox="1"/>
          <p:nvPr/>
        </p:nvSpPr>
        <p:spPr>
          <a:xfrm>
            <a:off x="1698313" y="6157519"/>
            <a:ext cx="142301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0%</a:t>
            </a:r>
          </a:p>
        </p:txBody>
      </p:sp>
      <p:sp>
        <p:nvSpPr>
          <p:cNvPr id="23" name="TextBox 22">
            <a:extLst>
              <a:ext uri="{FF2B5EF4-FFF2-40B4-BE49-F238E27FC236}">
                <a16:creationId xmlns:a16="http://schemas.microsoft.com/office/drawing/2014/main" id="{854E1765-A6E0-444D-C15F-E6F4FEC48B21}"/>
              </a:ext>
            </a:extLst>
          </p:cNvPr>
          <p:cNvSpPr txBox="1"/>
          <p:nvPr/>
        </p:nvSpPr>
        <p:spPr>
          <a:xfrm>
            <a:off x="1429857" y="5817334"/>
            <a:ext cx="142301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$0</a:t>
            </a:r>
          </a:p>
        </p:txBody>
      </p:sp>
      <p:grpSp>
        <p:nvGrpSpPr>
          <p:cNvPr id="27" name="Group 26">
            <a:extLst>
              <a:ext uri="{FF2B5EF4-FFF2-40B4-BE49-F238E27FC236}">
                <a16:creationId xmlns:a16="http://schemas.microsoft.com/office/drawing/2014/main" id="{DD82B1A1-9833-7831-417A-1B72C5B93CFB}"/>
              </a:ext>
            </a:extLst>
          </p:cNvPr>
          <p:cNvGrpSpPr/>
          <p:nvPr/>
        </p:nvGrpSpPr>
        <p:grpSpPr>
          <a:xfrm>
            <a:off x="163887" y="4362576"/>
            <a:ext cx="2344418" cy="1850833"/>
            <a:chOff x="163887" y="4362576"/>
            <a:chExt cx="2344418" cy="1850833"/>
          </a:xfrm>
        </p:grpSpPr>
        <p:sp>
          <p:nvSpPr>
            <p:cNvPr id="26" name="TextBox 25">
              <a:extLst>
                <a:ext uri="{FF2B5EF4-FFF2-40B4-BE49-F238E27FC236}">
                  <a16:creationId xmlns:a16="http://schemas.microsoft.com/office/drawing/2014/main" id="{E733C45E-F46E-782E-08A1-D22AB87C15FE}"/>
                </a:ext>
              </a:extLst>
            </p:cNvPr>
            <p:cNvSpPr txBox="1"/>
            <p:nvPr/>
          </p:nvSpPr>
          <p:spPr>
            <a:xfrm>
              <a:off x="163887" y="4459083"/>
              <a:ext cx="1518407"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Donated scholarships, full pay/full external scholarship students</a:t>
              </a:r>
            </a:p>
          </p:txBody>
        </p:sp>
        <p:sp>
          <p:nvSpPr>
            <p:cNvPr id="24" name="Oval 23">
              <a:extLst>
                <a:ext uri="{FF2B5EF4-FFF2-40B4-BE49-F238E27FC236}">
                  <a16:creationId xmlns:a16="http://schemas.microsoft.com/office/drawing/2014/main" id="{DCC5594B-8645-8017-9721-C2E4604906F6}"/>
                </a:ext>
              </a:extLst>
            </p:cNvPr>
            <p:cNvSpPr/>
            <p:nvPr/>
          </p:nvSpPr>
          <p:spPr>
            <a:xfrm>
              <a:off x="2256643" y="4362576"/>
              <a:ext cx="251662" cy="242961"/>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Left Brace 24">
              <a:extLst>
                <a:ext uri="{FF2B5EF4-FFF2-40B4-BE49-F238E27FC236}">
                  <a16:creationId xmlns:a16="http://schemas.microsoft.com/office/drawing/2014/main" id="{F97880AC-D6C4-89BD-6C03-02E8044FA596}"/>
                </a:ext>
              </a:extLst>
            </p:cNvPr>
            <p:cNvSpPr/>
            <p:nvPr/>
          </p:nvSpPr>
          <p:spPr>
            <a:xfrm>
              <a:off x="1600467" y="4461013"/>
              <a:ext cx="368849" cy="1526414"/>
            </a:xfrm>
            <a:prstGeom prst="leftBrace">
              <a:avLst/>
            </a:prstGeom>
            <a:ln w="38100"/>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8" name="Freeform: Shape 27">
            <a:extLst>
              <a:ext uri="{FF2B5EF4-FFF2-40B4-BE49-F238E27FC236}">
                <a16:creationId xmlns:a16="http://schemas.microsoft.com/office/drawing/2014/main" id="{352E6C61-E2B0-EA12-2072-943798B9DF8A}"/>
              </a:ext>
            </a:extLst>
          </p:cNvPr>
          <p:cNvSpPr/>
          <p:nvPr/>
        </p:nvSpPr>
        <p:spPr>
          <a:xfrm>
            <a:off x="2441196" y="2824835"/>
            <a:ext cx="7734650" cy="3223627"/>
          </a:xfrm>
          <a:custGeom>
            <a:avLst/>
            <a:gdLst>
              <a:gd name="connsiteX0" fmla="*/ 0 w 7734650"/>
              <a:gd name="connsiteY0" fmla="*/ 1654886 h 3223627"/>
              <a:gd name="connsiteX1" fmla="*/ 2197916 w 7734650"/>
              <a:gd name="connsiteY1" fmla="*/ 60978 h 3223627"/>
              <a:gd name="connsiteX2" fmla="*/ 5192786 w 7734650"/>
              <a:gd name="connsiteY2" fmla="*/ 614651 h 3223627"/>
              <a:gd name="connsiteX3" fmla="*/ 7734650 w 7734650"/>
              <a:gd name="connsiteY3" fmla="*/ 3223627 h 3223627"/>
            </a:gdLst>
            <a:ahLst/>
            <a:cxnLst>
              <a:cxn ang="0">
                <a:pos x="connsiteX0" y="connsiteY0"/>
              </a:cxn>
              <a:cxn ang="0">
                <a:pos x="connsiteX1" y="connsiteY1"/>
              </a:cxn>
              <a:cxn ang="0">
                <a:pos x="connsiteX2" y="connsiteY2"/>
              </a:cxn>
              <a:cxn ang="0">
                <a:pos x="connsiteX3" y="connsiteY3"/>
              </a:cxn>
            </a:cxnLst>
            <a:rect l="l" t="t" r="r" b="b"/>
            <a:pathLst>
              <a:path w="7734650" h="3223627">
                <a:moveTo>
                  <a:pt x="0" y="1654886"/>
                </a:moveTo>
                <a:cubicBezTo>
                  <a:pt x="666226" y="944618"/>
                  <a:pt x="1332452" y="234350"/>
                  <a:pt x="2197916" y="60978"/>
                </a:cubicBezTo>
                <a:cubicBezTo>
                  <a:pt x="3063380" y="-112394"/>
                  <a:pt x="4269997" y="87543"/>
                  <a:pt x="5192786" y="614651"/>
                </a:cubicBezTo>
                <a:cubicBezTo>
                  <a:pt x="6115575" y="1141759"/>
                  <a:pt x="6925112" y="2182693"/>
                  <a:pt x="7734650" y="3223627"/>
                </a:cubicBezTo>
              </a:path>
            </a:pathLst>
          </a:cu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96E26A94-C779-A0F9-93D7-E799236A701B}"/>
              </a:ext>
            </a:extLst>
          </p:cNvPr>
          <p:cNvSpPr/>
          <p:nvPr/>
        </p:nvSpPr>
        <p:spPr>
          <a:xfrm>
            <a:off x="2466470" y="2032584"/>
            <a:ext cx="7734650" cy="4024268"/>
          </a:xfrm>
          <a:custGeom>
            <a:avLst/>
            <a:gdLst>
              <a:gd name="connsiteX0" fmla="*/ 0 w 7734650"/>
              <a:gd name="connsiteY0" fmla="*/ 1654886 h 3223627"/>
              <a:gd name="connsiteX1" fmla="*/ 2197916 w 7734650"/>
              <a:gd name="connsiteY1" fmla="*/ 60978 h 3223627"/>
              <a:gd name="connsiteX2" fmla="*/ 5192786 w 7734650"/>
              <a:gd name="connsiteY2" fmla="*/ 614651 h 3223627"/>
              <a:gd name="connsiteX3" fmla="*/ 7734650 w 7734650"/>
              <a:gd name="connsiteY3" fmla="*/ 3223627 h 3223627"/>
              <a:gd name="connsiteX0" fmla="*/ 0 w 7734650"/>
              <a:gd name="connsiteY0" fmla="*/ 1867514 h 3436255"/>
              <a:gd name="connsiteX1" fmla="*/ 3137483 w 7734650"/>
              <a:gd name="connsiteY1" fmla="*/ 38714 h 3436255"/>
              <a:gd name="connsiteX2" fmla="*/ 5192786 w 7734650"/>
              <a:gd name="connsiteY2" fmla="*/ 827279 h 3436255"/>
              <a:gd name="connsiteX3" fmla="*/ 7734650 w 7734650"/>
              <a:gd name="connsiteY3" fmla="*/ 3436255 h 3436255"/>
              <a:gd name="connsiteX0" fmla="*/ 0 w 7734650"/>
              <a:gd name="connsiteY0" fmla="*/ 1836068 h 3404809"/>
              <a:gd name="connsiteX1" fmla="*/ 3137483 w 7734650"/>
              <a:gd name="connsiteY1" fmla="*/ 7268 h 3404809"/>
              <a:gd name="connsiteX2" fmla="*/ 6140742 w 7734650"/>
              <a:gd name="connsiteY2" fmla="*/ 1274006 h 3404809"/>
              <a:gd name="connsiteX3" fmla="*/ 7734650 w 7734650"/>
              <a:gd name="connsiteY3" fmla="*/ 3404809 h 3404809"/>
              <a:gd name="connsiteX0" fmla="*/ 0 w 7734650"/>
              <a:gd name="connsiteY0" fmla="*/ 1836068 h 3404809"/>
              <a:gd name="connsiteX1" fmla="*/ 3137483 w 7734650"/>
              <a:gd name="connsiteY1" fmla="*/ 7268 h 3404809"/>
              <a:gd name="connsiteX2" fmla="*/ 6140742 w 7734650"/>
              <a:gd name="connsiteY2" fmla="*/ 1274006 h 3404809"/>
              <a:gd name="connsiteX3" fmla="*/ 7734650 w 7734650"/>
              <a:gd name="connsiteY3" fmla="*/ 3404809 h 3404809"/>
              <a:gd name="connsiteX0" fmla="*/ 0 w 7734650"/>
              <a:gd name="connsiteY0" fmla="*/ 2453908 h 4022649"/>
              <a:gd name="connsiteX1" fmla="*/ 3145872 w 7734650"/>
              <a:gd name="connsiteY1" fmla="*/ 4323 h 4022649"/>
              <a:gd name="connsiteX2" fmla="*/ 6140742 w 7734650"/>
              <a:gd name="connsiteY2" fmla="*/ 1891846 h 4022649"/>
              <a:gd name="connsiteX3" fmla="*/ 7734650 w 7734650"/>
              <a:gd name="connsiteY3" fmla="*/ 4022649 h 4022649"/>
              <a:gd name="connsiteX0" fmla="*/ 0 w 7734650"/>
              <a:gd name="connsiteY0" fmla="*/ 2490630 h 4059371"/>
              <a:gd name="connsiteX1" fmla="*/ 3145872 w 7734650"/>
              <a:gd name="connsiteY1" fmla="*/ 41045 h 4059371"/>
              <a:gd name="connsiteX2" fmla="*/ 6140742 w 7734650"/>
              <a:gd name="connsiteY2" fmla="*/ 1928568 h 4059371"/>
              <a:gd name="connsiteX3" fmla="*/ 7734650 w 7734650"/>
              <a:gd name="connsiteY3" fmla="*/ 4059371 h 4059371"/>
              <a:gd name="connsiteX0" fmla="*/ 0 w 7734650"/>
              <a:gd name="connsiteY0" fmla="*/ 2490630 h 4059371"/>
              <a:gd name="connsiteX1" fmla="*/ 3145872 w 7734650"/>
              <a:gd name="connsiteY1" fmla="*/ 41045 h 4059371"/>
              <a:gd name="connsiteX2" fmla="*/ 6140742 w 7734650"/>
              <a:gd name="connsiteY2" fmla="*/ 1928568 h 4059371"/>
              <a:gd name="connsiteX3" fmla="*/ 7734650 w 7734650"/>
              <a:gd name="connsiteY3" fmla="*/ 4059371 h 4059371"/>
              <a:gd name="connsiteX0" fmla="*/ 0 w 7734650"/>
              <a:gd name="connsiteY0" fmla="*/ 2490630 h 4059371"/>
              <a:gd name="connsiteX1" fmla="*/ 3145872 w 7734650"/>
              <a:gd name="connsiteY1" fmla="*/ 41045 h 4059371"/>
              <a:gd name="connsiteX2" fmla="*/ 6140742 w 7734650"/>
              <a:gd name="connsiteY2" fmla="*/ 1928568 h 4059371"/>
              <a:gd name="connsiteX3" fmla="*/ 7734650 w 7734650"/>
              <a:gd name="connsiteY3" fmla="*/ 4059371 h 4059371"/>
              <a:gd name="connsiteX0" fmla="*/ 0 w 7734650"/>
              <a:gd name="connsiteY0" fmla="*/ 2490630 h 4059371"/>
              <a:gd name="connsiteX1" fmla="*/ 3145872 w 7734650"/>
              <a:gd name="connsiteY1" fmla="*/ 41045 h 4059371"/>
              <a:gd name="connsiteX2" fmla="*/ 6140742 w 7734650"/>
              <a:gd name="connsiteY2" fmla="*/ 1928568 h 4059371"/>
              <a:gd name="connsiteX3" fmla="*/ 7734650 w 7734650"/>
              <a:gd name="connsiteY3" fmla="*/ 4059371 h 4059371"/>
              <a:gd name="connsiteX0" fmla="*/ 0 w 7734650"/>
              <a:gd name="connsiteY0" fmla="*/ 2455527 h 4024268"/>
              <a:gd name="connsiteX1" fmla="*/ 3145872 w 7734650"/>
              <a:gd name="connsiteY1" fmla="*/ 5942 h 4024268"/>
              <a:gd name="connsiteX2" fmla="*/ 6140742 w 7734650"/>
              <a:gd name="connsiteY2" fmla="*/ 1893465 h 4024268"/>
              <a:gd name="connsiteX3" fmla="*/ 7734650 w 7734650"/>
              <a:gd name="connsiteY3" fmla="*/ 4024268 h 4024268"/>
            </a:gdLst>
            <a:ahLst/>
            <a:cxnLst>
              <a:cxn ang="0">
                <a:pos x="connsiteX0" y="connsiteY0"/>
              </a:cxn>
              <a:cxn ang="0">
                <a:pos x="connsiteX1" y="connsiteY1"/>
              </a:cxn>
              <a:cxn ang="0">
                <a:pos x="connsiteX2" y="connsiteY2"/>
              </a:cxn>
              <a:cxn ang="0">
                <a:pos x="connsiteX3" y="connsiteY3"/>
              </a:cxn>
            </a:cxnLst>
            <a:rect l="l" t="t" r="r" b="b"/>
            <a:pathLst>
              <a:path w="7734650" h="4024268">
                <a:moveTo>
                  <a:pt x="0" y="2455527"/>
                </a:moveTo>
                <a:cubicBezTo>
                  <a:pt x="666226" y="1745259"/>
                  <a:pt x="1988191" y="-118495"/>
                  <a:pt x="3145872" y="5942"/>
                </a:cubicBezTo>
                <a:cubicBezTo>
                  <a:pt x="4303553" y="130379"/>
                  <a:pt x="5410899" y="1055965"/>
                  <a:pt x="6140742" y="1893465"/>
                </a:cubicBezTo>
                <a:cubicBezTo>
                  <a:pt x="6962863" y="2814856"/>
                  <a:pt x="6925112" y="2983334"/>
                  <a:pt x="7734650" y="4024268"/>
                </a:cubicBezTo>
              </a:path>
            </a:pathLst>
          </a:cu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C8690767-8C05-61DB-DA9D-84DF2E8CF809}"/>
              </a:ext>
            </a:extLst>
          </p:cNvPr>
          <p:cNvSpPr/>
          <p:nvPr/>
        </p:nvSpPr>
        <p:spPr>
          <a:xfrm>
            <a:off x="2474751" y="2781005"/>
            <a:ext cx="7734650" cy="3301169"/>
          </a:xfrm>
          <a:custGeom>
            <a:avLst/>
            <a:gdLst>
              <a:gd name="connsiteX0" fmla="*/ 0 w 7734650"/>
              <a:gd name="connsiteY0" fmla="*/ 1654886 h 3223627"/>
              <a:gd name="connsiteX1" fmla="*/ 2197916 w 7734650"/>
              <a:gd name="connsiteY1" fmla="*/ 60978 h 3223627"/>
              <a:gd name="connsiteX2" fmla="*/ 5192786 w 7734650"/>
              <a:gd name="connsiteY2" fmla="*/ 614651 h 3223627"/>
              <a:gd name="connsiteX3" fmla="*/ 7734650 w 7734650"/>
              <a:gd name="connsiteY3" fmla="*/ 3223627 h 3223627"/>
              <a:gd name="connsiteX0" fmla="*/ 0 w 7734650"/>
              <a:gd name="connsiteY0" fmla="*/ 1236767 h 2805508"/>
              <a:gd name="connsiteX1" fmla="*/ 4731391 w 7734650"/>
              <a:gd name="connsiteY1" fmla="*/ 523703 h 2805508"/>
              <a:gd name="connsiteX2" fmla="*/ 5192786 w 7734650"/>
              <a:gd name="connsiteY2" fmla="*/ 196532 h 2805508"/>
              <a:gd name="connsiteX3" fmla="*/ 7734650 w 7734650"/>
              <a:gd name="connsiteY3" fmla="*/ 2805508 h 2805508"/>
              <a:gd name="connsiteX0" fmla="*/ 0 w 7734650"/>
              <a:gd name="connsiteY0" fmla="*/ 765835 h 2334576"/>
              <a:gd name="connsiteX1" fmla="*/ 4731391 w 7734650"/>
              <a:gd name="connsiteY1" fmla="*/ 52771 h 2334576"/>
              <a:gd name="connsiteX2" fmla="*/ 6769916 w 7734650"/>
              <a:gd name="connsiteY2" fmla="*/ 1671846 h 2334576"/>
              <a:gd name="connsiteX3" fmla="*/ 7734650 w 7734650"/>
              <a:gd name="connsiteY3" fmla="*/ 2334576 h 2334576"/>
              <a:gd name="connsiteX0" fmla="*/ 0 w 7734650"/>
              <a:gd name="connsiteY0" fmla="*/ 718807 h 2287548"/>
              <a:gd name="connsiteX1" fmla="*/ 4731391 w 7734650"/>
              <a:gd name="connsiteY1" fmla="*/ 5743 h 2287548"/>
              <a:gd name="connsiteX2" fmla="*/ 6769916 w 7734650"/>
              <a:gd name="connsiteY2" fmla="*/ 1624818 h 2287548"/>
              <a:gd name="connsiteX3" fmla="*/ 7734650 w 7734650"/>
              <a:gd name="connsiteY3" fmla="*/ 2287548 h 2287548"/>
              <a:gd name="connsiteX0" fmla="*/ 0 w 7734650"/>
              <a:gd name="connsiteY0" fmla="*/ 1049847 h 2618588"/>
              <a:gd name="connsiteX1" fmla="*/ 4924338 w 7734650"/>
              <a:gd name="connsiteY1" fmla="*/ 1223 h 2618588"/>
              <a:gd name="connsiteX2" fmla="*/ 6769916 w 7734650"/>
              <a:gd name="connsiteY2" fmla="*/ 1955858 h 2618588"/>
              <a:gd name="connsiteX3" fmla="*/ 7734650 w 7734650"/>
              <a:gd name="connsiteY3" fmla="*/ 2618588 h 2618588"/>
              <a:gd name="connsiteX0" fmla="*/ 0 w 7734650"/>
              <a:gd name="connsiteY0" fmla="*/ 1119334 h 2688075"/>
              <a:gd name="connsiteX1" fmla="*/ 4924338 w 7734650"/>
              <a:gd name="connsiteY1" fmla="*/ 70710 h 2688075"/>
              <a:gd name="connsiteX2" fmla="*/ 6769916 w 7734650"/>
              <a:gd name="connsiteY2" fmla="*/ 2025345 h 2688075"/>
              <a:gd name="connsiteX3" fmla="*/ 7734650 w 7734650"/>
              <a:gd name="connsiteY3" fmla="*/ 2688075 h 2688075"/>
              <a:gd name="connsiteX0" fmla="*/ 0 w 7734650"/>
              <a:gd name="connsiteY0" fmla="*/ 1053192 h 2621933"/>
              <a:gd name="connsiteX1" fmla="*/ 4924338 w 7734650"/>
              <a:gd name="connsiteY1" fmla="*/ 4568 h 2621933"/>
              <a:gd name="connsiteX2" fmla="*/ 6610525 w 7734650"/>
              <a:gd name="connsiteY2" fmla="*/ 1363585 h 2621933"/>
              <a:gd name="connsiteX3" fmla="*/ 7734650 w 7734650"/>
              <a:gd name="connsiteY3" fmla="*/ 2621933 h 2621933"/>
              <a:gd name="connsiteX0" fmla="*/ 0 w 7734650"/>
              <a:gd name="connsiteY0" fmla="*/ 1053192 h 2621933"/>
              <a:gd name="connsiteX1" fmla="*/ 4924338 w 7734650"/>
              <a:gd name="connsiteY1" fmla="*/ 4568 h 2621933"/>
              <a:gd name="connsiteX2" fmla="*/ 6610525 w 7734650"/>
              <a:gd name="connsiteY2" fmla="*/ 1363585 h 2621933"/>
              <a:gd name="connsiteX3" fmla="*/ 7734650 w 7734650"/>
              <a:gd name="connsiteY3" fmla="*/ 2621933 h 2621933"/>
              <a:gd name="connsiteX0" fmla="*/ 0 w 7734650"/>
              <a:gd name="connsiteY0" fmla="*/ 1053192 h 2621933"/>
              <a:gd name="connsiteX1" fmla="*/ 4924338 w 7734650"/>
              <a:gd name="connsiteY1" fmla="*/ 4568 h 2621933"/>
              <a:gd name="connsiteX2" fmla="*/ 6610525 w 7734650"/>
              <a:gd name="connsiteY2" fmla="*/ 1363585 h 2621933"/>
              <a:gd name="connsiteX3" fmla="*/ 7734650 w 7734650"/>
              <a:gd name="connsiteY3" fmla="*/ 2621933 h 2621933"/>
            </a:gdLst>
            <a:ahLst/>
            <a:cxnLst>
              <a:cxn ang="0">
                <a:pos x="connsiteX0" y="connsiteY0"/>
              </a:cxn>
              <a:cxn ang="0">
                <a:pos x="connsiteX1" y="connsiteY1"/>
              </a:cxn>
              <a:cxn ang="0">
                <a:pos x="connsiteX2" y="connsiteY2"/>
              </a:cxn>
              <a:cxn ang="0">
                <a:pos x="connsiteX3" y="connsiteY3"/>
              </a:cxn>
            </a:cxnLst>
            <a:rect l="l" t="t" r="r" b="b"/>
            <a:pathLst>
              <a:path w="7734650" h="2621933">
                <a:moveTo>
                  <a:pt x="0" y="1053192"/>
                </a:moveTo>
                <a:cubicBezTo>
                  <a:pt x="666226" y="342924"/>
                  <a:pt x="3822584" y="-47164"/>
                  <a:pt x="4924338" y="4568"/>
                </a:cubicBezTo>
                <a:cubicBezTo>
                  <a:pt x="6026092" y="56300"/>
                  <a:pt x="5998129" y="442195"/>
                  <a:pt x="6610525" y="1363585"/>
                </a:cubicBezTo>
                <a:cubicBezTo>
                  <a:pt x="7415868" y="2318532"/>
                  <a:pt x="6925112" y="1580999"/>
                  <a:pt x="7734650" y="2621933"/>
                </a:cubicBezTo>
              </a:path>
            </a:pathLst>
          </a:custGeom>
          <a:noFill/>
          <a:ln w="3810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a:extLst>
              <a:ext uri="{FF2B5EF4-FFF2-40B4-BE49-F238E27FC236}">
                <a16:creationId xmlns:a16="http://schemas.microsoft.com/office/drawing/2014/main" id="{061B7B3F-DD8D-15A3-1D8D-C742858ED7DB}"/>
              </a:ext>
            </a:extLst>
          </p:cNvPr>
          <p:cNvSpPr/>
          <p:nvPr/>
        </p:nvSpPr>
        <p:spPr>
          <a:xfrm>
            <a:off x="5016581" y="2710444"/>
            <a:ext cx="251662" cy="242961"/>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31">
            <a:extLst>
              <a:ext uri="{FF2B5EF4-FFF2-40B4-BE49-F238E27FC236}">
                <a16:creationId xmlns:a16="http://schemas.microsoft.com/office/drawing/2014/main" id="{1B346D0B-3EF9-07A3-17D4-AEFC285B0F14}"/>
              </a:ext>
            </a:extLst>
          </p:cNvPr>
          <p:cNvSpPr/>
          <p:nvPr/>
        </p:nvSpPr>
        <p:spPr>
          <a:xfrm>
            <a:off x="5395519" y="1902715"/>
            <a:ext cx="251662" cy="242961"/>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a:extLst>
              <a:ext uri="{FF2B5EF4-FFF2-40B4-BE49-F238E27FC236}">
                <a16:creationId xmlns:a16="http://schemas.microsoft.com/office/drawing/2014/main" id="{47750380-55B4-B1ED-4A46-BBCE65B2C111}"/>
              </a:ext>
            </a:extLst>
          </p:cNvPr>
          <p:cNvSpPr/>
          <p:nvPr/>
        </p:nvSpPr>
        <p:spPr>
          <a:xfrm>
            <a:off x="7483019" y="2659524"/>
            <a:ext cx="251662" cy="242961"/>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0976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animBg="1"/>
      <p:bldP spid="33"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1C4A6-9D1F-4F0A-903E-807776272FFD}"/>
              </a:ext>
            </a:extLst>
          </p:cNvPr>
          <p:cNvSpPr>
            <a:spLocks noGrp="1"/>
          </p:cNvSpPr>
          <p:nvPr>
            <p:ph type="title"/>
          </p:nvPr>
        </p:nvSpPr>
        <p:spPr/>
        <p:txBody>
          <a:bodyPr/>
          <a:lstStyle/>
          <a:p>
            <a:pPr algn="ctr"/>
            <a:r>
              <a:rPr lang="en-US" dirty="0">
                <a:solidFill>
                  <a:srgbClr val="00B050"/>
                </a:solidFill>
                <a:latin typeface="Orgon Slab Medium" panose="02000603000000020004" pitchFamily="50" charset="0"/>
              </a:rPr>
              <a:t>Discount Rates in UM System</a:t>
            </a:r>
          </a:p>
        </p:txBody>
      </p:sp>
      <p:graphicFrame>
        <p:nvGraphicFramePr>
          <p:cNvPr id="4" name="Chart 3">
            <a:extLst>
              <a:ext uri="{FF2B5EF4-FFF2-40B4-BE49-F238E27FC236}">
                <a16:creationId xmlns:a16="http://schemas.microsoft.com/office/drawing/2014/main" id="{23D30B53-FA5D-BDDF-9C62-DB783768F2E8}"/>
              </a:ext>
            </a:extLst>
          </p:cNvPr>
          <p:cNvGraphicFramePr>
            <a:graphicFrameLocks/>
          </p:cNvGraphicFramePr>
          <p:nvPr/>
        </p:nvGraphicFramePr>
        <p:xfrm>
          <a:off x="6759500" y="2952925"/>
          <a:ext cx="5344795" cy="362068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00000000-0008-0000-0000-000002000000}"/>
              </a:ext>
            </a:extLst>
          </p:cNvPr>
          <p:cNvGraphicFramePr>
            <a:graphicFrameLocks/>
          </p:cNvGraphicFramePr>
          <p:nvPr/>
        </p:nvGraphicFramePr>
        <p:xfrm>
          <a:off x="0" y="1403667"/>
          <a:ext cx="6621780" cy="5454333"/>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Straight Arrow Connector 7">
            <a:extLst>
              <a:ext uri="{FF2B5EF4-FFF2-40B4-BE49-F238E27FC236}">
                <a16:creationId xmlns:a16="http://schemas.microsoft.com/office/drawing/2014/main" id="{543CD67E-055B-C7A9-8B16-D56B1F879DD4}"/>
              </a:ext>
            </a:extLst>
          </p:cNvPr>
          <p:cNvCxnSpPr>
            <a:cxnSpLocks/>
          </p:cNvCxnSpPr>
          <p:nvPr/>
        </p:nvCxnSpPr>
        <p:spPr>
          <a:xfrm flipV="1">
            <a:off x="9665934" y="3791824"/>
            <a:ext cx="1030029" cy="48252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A6AACE3F-A838-26A9-E350-BD3152F533F4}"/>
              </a:ext>
            </a:extLst>
          </p:cNvPr>
          <p:cNvSpPr/>
          <p:nvPr/>
        </p:nvSpPr>
        <p:spPr>
          <a:xfrm>
            <a:off x="5006690" y="2258386"/>
            <a:ext cx="106330" cy="1709607"/>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D6A14B66-3BD9-48C8-8EEC-5C7B9DF5F30E}"/>
              </a:ext>
            </a:extLst>
          </p:cNvPr>
          <p:cNvSpPr txBox="1"/>
          <p:nvPr/>
        </p:nvSpPr>
        <p:spPr>
          <a:xfrm>
            <a:off x="4351859" y="2073720"/>
            <a:ext cx="4187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55</a:t>
            </a:r>
          </a:p>
        </p:txBody>
      </p:sp>
      <p:sp>
        <p:nvSpPr>
          <p:cNvPr id="10" name="TextBox 9">
            <a:extLst>
              <a:ext uri="{FF2B5EF4-FFF2-40B4-BE49-F238E27FC236}">
                <a16:creationId xmlns:a16="http://schemas.microsoft.com/office/drawing/2014/main" id="{4672D40B-95D2-F634-5C3D-41A93C8B4730}"/>
              </a:ext>
            </a:extLst>
          </p:cNvPr>
          <p:cNvSpPr txBox="1"/>
          <p:nvPr/>
        </p:nvSpPr>
        <p:spPr>
          <a:xfrm>
            <a:off x="3181991" y="1731863"/>
            <a:ext cx="188224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F&amp;O says:       59.1</a:t>
            </a:r>
          </a:p>
        </p:txBody>
      </p:sp>
      <p:sp>
        <p:nvSpPr>
          <p:cNvPr id="11" name="TextBox 10">
            <a:extLst>
              <a:ext uri="{FF2B5EF4-FFF2-40B4-BE49-F238E27FC236}">
                <a16:creationId xmlns:a16="http://schemas.microsoft.com/office/drawing/2014/main" id="{BD63798E-0CDB-E386-6615-9202A00F41EA}"/>
              </a:ext>
            </a:extLst>
          </p:cNvPr>
          <p:cNvSpPr txBox="1"/>
          <p:nvPr/>
        </p:nvSpPr>
        <p:spPr>
          <a:xfrm>
            <a:off x="4631865" y="2065331"/>
            <a:ext cx="59343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55.6</a:t>
            </a:r>
          </a:p>
        </p:txBody>
      </p:sp>
    </p:spTree>
    <p:extLst>
      <p:ext uri="{BB962C8B-B14F-4D97-AF65-F5344CB8AC3E}">
        <p14:creationId xmlns:p14="http://schemas.microsoft.com/office/powerpoint/2010/main" val="2913873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95833E-6 4.81481E-6 L 0.44818 -0.01505 " pathEditMode="relative" rAng="0" ptsTypes="AA">
                                      <p:cBhvr>
                                        <p:cTn id="6" dur="2000" fill="hold"/>
                                        <p:tgtEl>
                                          <p:spTgt spid="13"/>
                                        </p:tgtEl>
                                        <p:attrNameLst>
                                          <p:attrName>ppt_x</p:attrName>
                                          <p:attrName>ppt_y</p:attrName>
                                        </p:attrNameLst>
                                      </p:cBhvr>
                                      <p:rCtr x="22409" y="-764"/>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13"/>
                                        </p:tgtEl>
                                      </p:cBhvr>
                                    </p:animEffect>
                                    <p:set>
                                      <p:cBhvr>
                                        <p:cTn id="11" dur="1" fill="hold">
                                          <p:stCondLst>
                                            <p:cond delay="499"/>
                                          </p:stCondLst>
                                        </p:cTn>
                                        <p:tgtEl>
                                          <p:spTgt spid="13"/>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9" grpId="0"/>
      <p:bldP spid="10" grpId="0"/>
      <p:bldP spid="11"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1C4A6-9D1F-4F0A-903E-807776272FFD}"/>
              </a:ext>
            </a:extLst>
          </p:cNvPr>
          <p:cNvSpPr>
            <a:spLocks noGrp="1"/>
          </p:cNvSpPr>
          <p:nvPr>
            <p:ph type="title"/>
          </p:nvPr>
        </p:nvSpPr>
        <p:spPr/>
        <p:txBody>
          <a:bodyPr/>
          <a:lstStyle/>
          <a:p>
            <a:pPr algn="ctr"/>
            <a:r>
              <a:rPr lang="en-US" dirty="0">
                <a:solidFill>
                  <a:srgbClr val="00B050"/>
                </a:solidFill>
                <a:latin typeface="Orgon Slab Medium" panose="02000603000000020004" pitchFamily="50" charset="0"/>
              </a:rPr>
              <a:t>S&amp;T Laffer Curve?</a:t>
            </a:r>
          </a:p>
        </p:txBody>
      </p:sp>
      <p:graphicFrame>
        <p:nvGraphicFramePr>
          <p:cNvPr id="3" name="Chart 2">
            <a:extLst>
              <a:ext uri="{FF2B5EF4-FFF2-40B4-BE49-F238E27FC236}">
                <a16:creationId xmlns:a16="http://schemas.microsoft.com/office/drawing/2014/main" id="{176AA820-F327-AB5C-FF98-FC33E4FCC6C4}"/>
              </a:ext>
            </a:extLst>
          </p:cNvPr>
          <p:cNvGraphicFramePr>
            <a:graphicFrameLocks/>
          </p:cNvGraphicFramePr>
          <p:nvPr/>
        </p:nvGraphicFramePr>
        <p:xfrm>
          <a:off x="1219200" y="1280160"/>
          <a:ext cx="9113520" cy="5448300"/>
        </p:xfrm>
        <a:graphic>
          <a:graphicData uri="http://schemas.openxmlformats.org/drawingml/2006/chart">
            <c:chart xmlns:c="http://schemas.openxmlformats.org/drawingml/2006/chart" xmlns:r="http://schemas.openxmlformats.org/officeDocument/2006/relationships" r:id="rId2"/>
          </a:graphicData>
        </a:graphic>
      </p:graphicFrame>
      <p:cxnSp>
        <p:nvCxnSpPr>
          <p:cNvPr id="7" name="Straight Arrow Connector 6">
            <a:extLst>
              <a:ext uri="{FF2B5EF4-FFF2-40B4-BE49-F238E27FC236}">
                <a16:creationId xmlns:a16="http://schemas.microsoft.com/office/drawing/2014/main" id="{0416B51B-8288-7E16-F800-65487F8BC837}"/>
              </a:ext>
            </a:extLst>
          </p:cNvPr>
          <p:cNvCxnSpPr>
            <a:cxnSpLocks/>
          </p:cNvCxnSpPr>
          <p:nvPr/>
        </p:nvCxnSpPr>
        <p:spPr>
          <a:xfrm>
            <a:off x="5905500" y="1790383"/>
            <a:ext cx="1508760" cy="3810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3466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1C4A6-9D1F-4F0A-903E-807776272FFD}"/>
              </a:ext>
            </a:extLst>
          </p:cNvPr>
          <p:cNvSpPr>
            <a:spLocks noGrp="1"/>
          </p:cNvSpPr>
          <p:nvPr>
            <p:ph type="title"/>
          </p:nvPr>
        </p:nvSpPr>
        <p:spPr>
          <a:xfrm>
            <a:off x="388620" y="182303"/>
            <a:ext cx="10515600" cy="1325563"/>
          </a:xfrm>
        </p:spPr>
        <p:txBody>
          <a:bodyPr/>
          <a:lstStyle/>
          <a:p>
            <a:pPr algn="ctr"/>
            <a:r>
              <a:rPr lang="en-US" dirty="0">
                <a:solidFill>
                  <a:srgbClr val="70AD47"/>
                </a:solidFill>
                <a:latin typeface="Orgon Slab Medium" panose="02000603000000020004" pitchFamily="50" charset="0"/>
              </a:rPr>
              <a:t>Net Tuition Per Undergraduate</a:t>
            </a:r>
          </a:p>
        </p:txBody>
      </p:sp>
      <p:graphicFrame>
        <p:nvGraphicFramePr>
          <p:cNvPr id="4" name="Chart 3">
            <a:extLst>
              <a:ext uri="{FF2B5EF4-FFF2-40B4-BE49-F238E27FC236}">
                <a16:creationId xmlns:a16="http://schemas.microsoft.com/office/drawing/2014/main" id="{F527FE89-49EE-BCC3-687D-F33296300582}"/>
              </a:ext>
            </a:extLst>
          </p:cNvPr>
          <p:cNvGraphicFramePr>
            <a:graphicFrameLocks/>
          </p:cNvGraphicFramePr>
          <p:nvPr/>
        </p:nvGraphicFramePr>
        <p:xfrm>
          <a:off x="1588770" y="1596389"/>
          <a:ext cx="9014460" cy="5292725"/>
        </p:xfrm>
        <a:graphic>
          <a:graphicData uri="http://schemas.openxmlformats.org/drawingml/2006/chart">
            <c:chart xmlns:c="http://schemas.openxmlformats.org/drawingml/2006/chart" xmlns:r="http://schemas.openxmlformats.org/officeDocument/2006/relationships" r:id="rId2"/>
          </a:graphicData>
        </a:graphic>
      </p:graphicFrame>
      <p:grpSp>
        <p:nvGrpSpPr>
          <p:cNvPr id="11" name="Group 10">
            <a:extLst>
              <a:ext uri="{FF2B5EF4-FFF2-40B4-BE49-F238E27FC236}">
                <a16:creationId xmlns:a16="http://schemas.microsoft.com/office/drawing/2014/main" id="{7E2FA53A-E4D1-EA74-34BF-7599670DF0CE}"/>
              </a:ext>
            </a:extLst>
          </p:cNvPr>
          <p:cNvGrpSpPr/>
          <p:nvPr/>
        </p:nvGrpSpPr>
        <p:grpSpPr>
          <a:xfrm>
            <a:off x="7163191" y="1187171"/>
            <a:ext cx="4165692" cy="369332"/>
            <a:chOff x="7079371" y="1187171"/>
            <a:chExt cx="4165692" cy="369332"/>
          </a:xfrm>
        </p:grpSpPr>
        <p:cxnSp>
          <p:nvCxnSpPr>
            <p:cNvPr id="9" name="Straight Connector 8">
              <a:extLst>
                <a:ext uri="{FF2B5EF4-FFF2-40B4-BE49-F238E27FC236}">
                  <a16:creationId xmlns:a16="http://schemas.microsoft.com/office/drawing/2014/main" id="{EAE6BEEE-6F94-CEC1-0483-CBED7DA5888E}"/>
                </a:ext>
              </a:extLst>
            </p:cNvPr>
            <p:cNvCxnSpPr/>
            <p:nvPr/>
          </p:nvCxnSpPr>
          <p:spPr>
            <a:xfrm>
              <a:off x="7094220" y="1527809"/>
              <a:ext cx="929640" cy="0"/>
            </a:xfrm>
            <a:prstGeom prst="line">
              <a:avLst/>
            </a:prstGeom>
            <a:ln w="28575">
              <a:solidFill>
                <a:srgbClr val="C00000"/>
              </a:solidFill>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0C60F0BF-EBF8-B618-12BA-DBB68A1C57C8}"/>
                </a:ext>
              </a:extLst>
            </p:cNvPr>
            <p:cNvSpPr txBox="1"/>
            <p:nvPr/>
          </p:nvSpPr>
          <p:spPr>
            <a:xfrm>
              <a:off x="7079371" y="1187171"/>
              <a:ext cx="416569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$26,480 = General Revenue/FTE students</a:t>
              </a:r>
            </a:p>
          </p:txBody>
        </p:sp>
      </p:grpSp>
      <p:grpSp>
        <p:nvGrpSpPr>
          <p:cNvPr id="13" name="Group 12">
            <a:extLst>
              <a:ext uri="{FF2B5EF4-FFF2-40B4-BE49-F238E27FC236}">
                <a16:creationId xmlns:a16="http://schemas.microsoft.com/office/drawing/2014/main" id="{FA46CFD2-6A39-4E71-C00C-1F99A42E8DF6}"/>
              </a:ext>
            </a:extLst>
          </p:cNvPr>
          <p:cNvGrpSpPr/>
          <p:nvPr/>
        </p:nvGrpSpPr>
        <p:grpSpPr>
          <a:xfrm>
            <a:off x="7163191" y="3429000"/>
            <a:ext cx="3617144" cy="369332"/>
            <a:chOff x="7079371" y="1187171"/>
            <a:chExt cx="3617144" cy="369332"/>
          </a:xfrm>
        </p:grpSpPr>
        <p:cxnSp>
          <p:nvCxnSpPr>
            <p:cNvPr id="14" name="Straight Connector 13">
              <a:extLst>
                <a:ext uri="{FF2B5EF4-FFF2-40B4-BE49-F238E27FC236}">
                  <a16:creationId xmlns:a16="http://schemas.microsoft.com/office/drawing/2014/main" id="{6CAB7183-ECB6-AB70-76FA-0E611B5C8399}"/>
                </a:ext>
              </a:extLst>
            </p:cNvPr>
            <p:cNvCxnSpPr/>
            <p:nvPr/>
          </p:nvCxnSpPr>
          <p:spPr>
            <a:xfrm>
              <a:off x="7094220" y="1527809"/>
              <a:ext cx="929640" cy="0"/>
            </a:xfrm>
            <a:prstGeom prst="line">
              <a:avLst/>
            </a:prstGeom>
            <a:ln w="28575">
              <a:solidFill>
                <a:srgbClr val="C00000"/>
              </a:solidFill>
            </a:ln>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21C2A3E3-E4BC-335E-4AC7-686773CA20C9}"/>
                </a:ext>
              </a:extLst>
            </p:cNvPr>
            <p:cNvSpPr txBox="1"/>
            <p:nvPr/>
          </p:nvSpPr>
          <p:spPr>
            <a:xfrm>
              <a:off x="7079371" y="1187171"/>
              <a:ext cx="361714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$13,100 = Arguable incremental cost</a:t>
              </a:r>
            </a:p>
          </p:txBody>
        </p:sp>
      </p:grpSp>
      <p:grpSp>
        <p:nvGrpSpPr>
          <p:cNvPr id="16" name="Group 15">
            <a:extLst>
              <a:ext uri="{FF2B5EF4-FFF2-40B4-BE49-F238E27FC236}">
                <a16:creationId xmlns:a16="http://schemas.microsoft.com/office/drawing/2014/main" id="{4BA6F952-FD49-0DBD-334B-3D211BEA4D81}"/>
              </a:ext>
            </a:extLst>
          </p:cNvPr>
          <p:cNvGrpSpPr/>
          <p:nvPr/>
        </p:nvGrpSpPr>
        <p:grpSpPr>
          <a:xfrm>
            <a:off x="7163191" y="5486163"/>
            <a:ext cx="4248022" cy="369332"/>
            <a:chOff x="7079371" y="1187171"/>
            <a:chExt cx="4248022" cy="369332"/>
          </a:xfrm>
        </p:grpSpPr>
        <p:cxnSp>
          <p:nvCxnSpPr>
            <p:cNvPr id="17" name="Straight Connector 16">
              <a:extLst>
                <a:ext uri="{FF2B5EF4-FFF2-40B4-BE49-F238E27FC236}">
                  <a16:creationId xmlns:a16="http://schemas.microsoft.com/office/drawing/2014/main" id="{50532383-E0B3-D426-FA06-4D48BD75AA00}"/>
                </a:ext>
              </a:extLst>
            </p:cNvPr>
            <p:cNvCxnSpPr/>
            <p:nvPr/>
          </p:nvCxnSpPr>
          <p:spPr>
            <a:xfrm>
              <a:off x="7094220" y="1527809"/>
              <a:ext cx="929640" cy="0"/>
            </a:xfrm>
            <a:prstGeom prst="line">
              <a:avLst/>
            </a:prstGeom>
            <a:ln w="28575">
              <a:solidFill>
                <a:srgbClr val="C00000"/>
              </a:solidFill>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3604DFA0-F9D2-7B04-F9ED-D195D6AF2009}"/>
                </a:ext>
              </a:extLst>
            </p:cNvPr>
            <p:cNvSpPr txBox="1"/>
            <p:nvPr/>
          </p:nvSpPr>
          <p:spPr>
            <a:xfrm>
              <a:off x="7079371" y="1187171"/>
              <a:ext cx="424802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$14 = Arguable lowest incremental cost</a:t>
              </a:r>
            </a:p>
          </p:txBody>
        </p:sp>
      </p:grpSp>
    </p:spTree>
    <p:extLst>
      <p:ext uri="{BB962C8B-B14F-4D97-AF65-F5344CB8AC3E}">
        <p14:creationId xmlns:p14="http://schemas.microsoft.com/office/powerpoint/2010/main" val="1989396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1C4A6-9D1F-4F0A-903E-807776272FFD}"/>
              </a:ext>
            </a:extLst>
          </p:cNvPr>
          <p:cNvSpPr>
            <a:spLocks noGrp="1"/>
          </p:cNvSpPr>
          <p:nvPr>
            <p:ph type="title"/>
          </p:nvPr>
        </p:nvSpPr>
        <p:spPr/>
        <p:txBody>
          <a:bodyPr/>
          <a:lstStyle/>
          <a:p>
            <a:pPr algn="ctr"/>
            <a:r>
              <a:rPr lang="en-US" dirty="0">
                <a:solidFill>
                  <a:srgbClr val="00B050"/>
                </a:solidFill>
                <a:latin typeface="Orgon Slab Medium" panose="02000603000000020004" pitchFamily="50" charset="0"/>
              </a:rPr>
              <a:t>Net Tuition Per Graduate</a:t>
            </a:r>
          </a:p>
        </p:txBody>
      </p:sp>
      <p:graphicFrame>
        <p:nvGraphicFramePr>
          <p:cNvPr id="3" name="Chart 2">
            <a:extLst>
              <a:ext uri="{FF2B5EF4-FFF2-40B4-BE49-F238E27FC236}">
                <a16:creationId xmlns:a16="http://schemas.microsoft.com/office/drawing/2014/main" id="{2D4CD46A-7525-CF6C-F8DC-82AD2AE12990}"/>
              </a:ext>
            </a:extLst>
          </p:cNvPr>
          <p:cNvGraphicFramePr>
            <a:graphicFrameLocks/>
          </p:cNvGraphicFramePr>
          <p:nvPr/>
        </p:nvGraphicFramePr>
        <p:xfrm>
          <a:off x="1496060" y="1328420"/>
          <a:ext cx="9199880" cy="539242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8873716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6249F-4A06-4440-8A37-5CB064017D74}"/>
              </a:ext>
            </a:extLst>
          </p:cNvPr>
          <p:cNvSpPr>
            <a:spLocks noGrp="1"/>
          </p:cNvSpPr>
          <p:nvPr>
            <p:ph type="title"/>
          </p:nvPr>
        </p:nvSpPr>
        <p:spPr/>
        <p:txBody>
          <a:bodyPr/>
          <a:lstStyle/>
          <a:p>
            <a:pPr algn="ctr"/>
            <a:r>
              <a:rPr lang="en-US" dirty="0">
                <a:solidFill>
                  <a:srgbClr val="00B050"/>
                </a:solidFill>
                <a:latin typeface="Orgon Slab Medium" panose="02000603000000020004" pitchFamily="50" charset="0"/>
              </a:rPr>
              <a:t>Net Tuition - Distance</a:t>
            </a:r>
          </a:p>
        </p:txBody>
      </p:sp>
      <p:graphicFrame>
        <p:nvGraphicFramePr>
          <p:cNvPr id="6" name="Content Placeholder 5">
            <a:extLst>
              <a:ext uri="{FF2B5EF4-FFF2-40B4-BE49-F238E27FC236}">
                <a16:creationId xmlns:a16="http://schemas.microsoft.com/office/drawing/2014/main" id="{6F74A4F1-A6A0-4818-973D-6C955BB37038}"/>
              </a:ext>
            </a:extLst>
          </p:cNvPr>
          <p:cNvGraphicFramePr>
            <a:graphicFrameLocks noGrp="1"/>
          </p:cNvGraphicFramePr>
          <p:nvPr>
            <p:ph sz="half" idx="1"/>
          </p:nvPr>
        </p:nvGraphicFramePr>
        <p:xfrm>
          <a:off x="205742" y="1510852"/>
          <a:ext cx="11544298" cy="4470050"/>
        </p:xfrm>
        <a:graphic>
          <a:graphicData uri="http://schemas.openxmlformats.org/drawingml/2006/table">
            <a:tbl>
              <a:tblPr/>
              <a:tblGrid>
                <a:gridCol w="1633068">
                  <a:extLst>
                    <a:ext uri="{9D8B030D-6E8A-4147-A177-3AD203B41FA5}">
                      <a16:colId xmlns:a16="http://schemas.microsoft.com/office/drawing/2014/main" val="67252720"/>
                    </a:ext>
                  </a:extLst>
                </a:gridCol>
                <a:gridCol w="2230270">
                  <a:extLst>
                    <a:ext uri="{9D8B030D-6E8A-4147-A177-3AD203B41FA5}">
                      <a16:colId xmlns:a16="http://schemas.microsoft.com/office/drawing/2014/main" val="3039504800"/>
                    </a:ext>
                  </a:extLst>
                </a:gridCol>
                <a:gridCol w="2407920">
                  <a:extLst>
                    <a:ext uri="{9D8B030D-6E8A-4147-A177-3AD203B41FA5}">
                      <a16:colId xmlns:a16="http://schemas.microsoft.com/office/drawing/2014/main" val="3683273684"/>
                    </a:ext>
                  </a:extLst>
                </a:gridCol>
                <a:gridCol w="1695329">
                  <a:extLst>
                    <a:ext uri="{9D8B030D-6E8A-4147-A177-3AD203B41FA5}">
                      <a16:colId xmlns:a16="http://schemas.microsoft.com/office/drawing/2014/main" val="4190321773"/>
                    </a:ext>
                  </a:extLst>
                </a:gridCol>
                <a:gridCol w="1724394">
                  <a:extLst>
                    <a:ext uri="{9D8B030D-6E8A-4147-A177-3AD203B41FA5}">
                      <a16:colId xmlns:a16="http://schemas.microsoft.com/office/drawing/2014/main" val="3177188755"/>
                    </a:ext>
                  </a:extLst>
                </a:gridCol>
                <a:gridCol w="1853317">
                  <a:extLst>
                    <a:ext uri="{9D8B030D-6E8A-4147-A177-3AD203B41FA5}">
                      <a16:colId xmlns:a16="http://schemas.microsoft.com/office/drawing/2014/main" val="2772905245"/>
                    </a:ext>
                  </a:extLst>
                </a:gridCol>
              </a:tblGrid>
              <a:tr h="323793">
                <a:tc>
                  <a:txBody>
                    <a:bodyPr/>
                    <a:lstStyle/>
                    <a:p>
                      <a:pPr algn="l" fontAlgn="b"/>
                      <a:endParaRPr lang="en-US" sz="2400" b="0" i="0" u="none" strike="noStrike">
                        <a:solidFill>
                          <a:srgbClr val="000000"/>
                        </a:solidFill>
                        <a:effectLst/>
                        <a:latin typeface="Orgon Slab Medium" panose="02000603000000020004" pitchFamily="50" charset="0"/>
                      </a:endParaRPr>
                    </a:p>
                  </a:txBody>
                  <a:tcPr marL="7251" marR="7251" marT="7251"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en-US" sz="2400" b="0" i="1" u="none" strike="noStrike" dirty="0">
                        <a:solidFill>
                          <a:srgbClr val="000000"/>
                        </a:solidFill>
                        <a:effectLst/>
                        <a:latin typeface="Orgon Slab Medium" panose="02000603000000020004" pitchFamily="50" charset="0"/>
                      </a:endParaRPr>
                    </a:p>
                  </a:txBody>
                  <a:tcPr marL="7251" marR="7251" marT="7251"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a:solidFill>
                            <a:srgbClr val="FFFFFF"/>
                          </a:solidFill>
                          <a:effectLst/>
                          <a:latin typeface="Orgon Slab Medium" panose="02000603000000020004" pitchFamily="50" charset="0"/>
                        </a:rPr>
                        <a:t>FY2020</a:t>
                      </a:r>
                    </a:p>
                  </a:txBody>
                  <a:tcPr marL="7251" marR="7251" marT="7251" marB="0" anchor="b">
                    <a:lnL>
                      <a:noFill/>
                    </a:lnL>
                    <a:lnR>
                      <a:noFill/>
                    </a:lnR>
                    <a:lnT>
                      <a:noFill/>
                    </a:lnT>
                    <a:lnB>
                      <a:noFill/>
                    </a:lnB>
                    <a:solidFill>
                      <a:srgbClr val="00314C"/>
                    </a:solidFill>
                  </a:tcPr>
                </a:tc>
                <a:tc>
                  <a:txBody>
                    <a:bodyPr/>
                    <a:lstStyle/>
                    <a:p>
                      <a:pPr algn="ctr" fontAlgn="b"/>
                      <a:r>
                        <a:rPr lang="en-US" sz="2400" b="1" i="0" u="none" strike="noStrike">
                          <a:solidFill>
                            <a:srgbClr val="FFFFFF"/>
                          </a:solidFill>
                          <a:effectLst/>
                          <a:latin typeface="Orgon Slab Medium" panose="02000603000000020004" pitchFamily="50" charset="0"/>
                        </a:rPr>
                        <a:t>FY2021</a:t>
                      </a:r>
                    </a:p>
                  </a:txBody>
                  <a:tcPr marL="7251" marR="7251" marT="7251" marB="0" anchor="b">
                    <a:lnL>
                      <a:noFill/>
                    </a:lnL>
                    <a:lnR>
                      <a:noFill/>
                    </a:lnR>
                    <a:lnT>
                      <a:noFill/>
                    </a:lnT>
                    <a:lnB>
                      <a:noFill/>
                    </a:lnB>
                    <a:solidFill>
                      <a:srgbClr val="00314C"/>
                    </a:solidFill>
                  </a:tcPr>
                </a:tc>
                <a:tc>
                  <a:txBody>
                    <a:bodyPr/>
                    <a:lstStyle/>
                    <a:p>
                      <a:pPr algn="ctr" fontAlgn="b"/>
                      <a:r>
                        <a:rPr lang="en-US" sz="2400" b="1" i="0" u="none" strike="noStrike">
                          <a:solidFill>
                            <a:srgbClr val="FFFFFF"/>
                          </a:solidFill>
                          <a:effectLst/>
                          <a:latin typeface="Orgon Slab Medium" panose="02000603000000020004" pitchFamily="50" charset="0"/>
                        </a:rPr>
                        <a:t>FY2022</a:t>
                      </a:r>
                    </a:p>
                  </a:txBody>
                  <a:tcPr marL="7251" marR="7251" marT="7251" marB="0" anchor="b">
                    <a:lnL>
                      <a:noFill/>
                    </a:lnL>
                    <a:lnR>
                      <a:noFill/>
                    </a:lnR>
                    <a:lnT>
                      <a:noFill/>
                    </a:lnT>
                    <a:lnB>
                      <a:noFill/>
                    </a:lnB>
                    <a:solidFill>
                      <a:srgbClr val="00314C"/>
                    </a:solidFill>
                  </a:tcPr>
                </a:tc>
                <a:tc>
                  <a:txBody>
                    <a:bodyPr/>
                    <a:lstStyle/>
                    <a:p>
                      <a:pPr algn="ctr" fontAlgn="b"/>
                      <a:r>
                        <a:rPr lang="en-US" sz="2400" b="1" i="0" u="none" strike="noStrike">
                          <a:solidFill>
                            <a:srgbClr val="FFFFFF"/>
                          </a:solidFill>
                          <a:effectLst/>
                          <a:latin typeface="Orgon Slab Medium" panose="02000603000000020004" pitchFamily="50" charset="0"/>
                        </a:rPr>
                        <a:t>FY2023-Budget</a:t>
                      </a:r>
                    </a:p>
                  </a:txBody>
                  <a:tcPr marL="7251" marR="7251" marT="7251" marB="0" anchor="b">
                    <a:lnL>
                      <a:noFill/>
                    </a:lnL>
                    <a:lnR>
                      <a:noFill/>
                    </a:lnR>
                    <a:lnT>
                      <a:noFill/>
                    </a:lnT>
                    <a:lnB>
                      <a:noFill/>
                    </a:lnB>
                    <a:solidFill>
                      <a:srgbClr val="00314C"/>
                    </a:solidFill>
                  </a:tcPr>
                </a:tc>
                <a:extLst>
                  <a:ext uri="{0D108BD9-81ED-4DB2-BD59-A6C34878D82A}">
                    <a16:rowId xmlns:a16="http://schemas.microsoft.com/office/drawing/2014/main" val="2126049919"/>
                  </a:ext>
                </a:extLst>
              </a:tr>
              <a:tr h="404739">
                <a:tc>
                  <a:txBody>
                    <a:bodyPr/>
                    <a:lstStyle/>
                    <a:p>
                      <a:pPr algn="l" fontAlgn="b"/>
                      <a:endParaRPr lang="en-US" sz="3200" b="1" i="0" u="none" strike="noStrike" dirty="0">
                        <a:solidFill>
                          <a:srgbClr val="000000"/>
                        </a:solidFill>
                        <a:effectLst/>
                        <a:latin typeface="Orgon Slab Medium" panose="02000603000000020004" pitchFamily="50" charset="0"/>
                      </a:endParaRPr>
                    </a:p>
                  </a:txBody>
                  <a:tcPr marL="7251" marR="7251" marT="725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2400" b="0" i="0" u="none" strike="noStrike" dirty="0">
                          <a:solidFill>
                            <a:srgbClr val="000000"/>
                          </a:solidFill>
                          <a:effectLst/>
                          <a:latin typeface="Orgon Slab Medium" panose="02000603000000020004" pitchFamily="50" charset="0"/>
                        </a:rPr>
                        <a:t> </a:t>
                      </a:r>
                    </a:p>
                  </a:txBody>
                  <a:tcPr marL="7251" marR="7251" marT="725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2400" b="1" i="0" u="none" strike="noStrike">
                          <a:solidFill>
                            <a:srgbClr val="FFFFFF"/>
                          </a:solidFill>
                          <a:effectLst/>
                          <a:latin typeface="Orgon Slab Medium" panose="02000603000000020004" pitchFamily="50" charset="0"/>
                        </a:rPr>
                        <a:t>Fall 19</a:t>
                      </a:r>
                    </a:p>
                  </a:txBody>
                  <a:tcPr marL="7251" marR="7251" marT="7251" marB="0" anchor="b">
                    <a:lnL>
                      <a:noFill/>
                    </a:lnL>
                    <a:lnR>
                      <a:noFill/>
                    </a:lnR>
                    <a:lnT>
                      <a:noFill/>
                    </a:lnT>
                    <a:lnB>
                      <a:noFill/>
                    </a:lnB>
                    <a:solidFill>
                      <a:srgbClr val="00314C"/>
                    </a:solidFill>
                  </a:tcPr>
                </a:tc>
                <a:tc>
                  <a:txBody>
                    <a:bodyPr/>
                    <a:lstStyle/>
                    <a:p>
                      <a:pPr algn="ctr" fontAlgn="b"/>
                      <a:r>
                        <a:rPr lang="en-US" sz="2400" b="1" i="0" u="none" strike="noStrike">
                          <a:solidFill>
                            <a:srgbClr val="FFFFFF"/>
                          </a:solidFill>
                          <a:effectLst/>
                          <a:latin typeface="Orgon Slab Medium" panose="02000603000000020004" pitchFamily="50" charset="0"/>
                        </a:rPr>
                        <a:t>Fall 20</a:t>
                      </a:r>
                    </a:p>
                  </a:txBody>
                  <a:tcPr marL="7251" marR="7251" marT="7251" marB="0" anchor="b">
                    <a:lnL>
                      <a:noFill/>
                    </a:lnL>
                    <a:lnR>
                      <a:noFill/>
                    </a:lnR>
                    <a:lnT>
                      <a:noFill/>
                    </a:lnT>
                    <a:lnB>
                      <a:noFill/>
                    </a:lnB>
                    <a:solidFill>
                      <a:srgbClr val="00314C"/>
                    </a:solidFill>
                  </a:tcPr>
                </a:tc>
                <a:tc>
                  <a:txBody>
                    <a:bodyPr/>
                    <a:lstStyle/>
                    <a:p>
                      <a:pPr algn="ctr" fontAlgn="b"/>
                      <a:r>
                        <a:rPr lang="en-US" sz="2400" b="1" i="0" u="none" strike="noStrike">
                          <a:solidFill>
                            <a:srgbClr val="FFFFFF"/>
                          </a:solidFill>
                          <a:effectLst/>
                          <a:latin typeface="Orgon Slab Medium" panose="02000603000000020004" pitchFamily="50" charset="0"/>
                        </a:rPr>
                        <a:t>Fall 21</a:t>
                      </a:r>
                    </a:p>
                  </a:txBody>
                  <a:tcPr marL="7251" marR="7251" marT="7251" marB="0" anchor="b">
                    <a:lnL>
                      <a:noFill/>
                    </a:lnL>
                    <a:lnR>
                      <a:noFill/>
                    </a:lnR>
                    <a:lnT>
                      <a:noFill/>
                    </a:lnT>
                    <a:lnB>
                      <a:noFill/>
                    </a:lnB>
                    <a:solidFill>
                      <a:srgbClr val="00314C"/>
                    </a:solidFill>
                  </a:tcPr>
                </a:tc>
                <a:tc>
                  <a:txBody>
                    <a:bodyPr/>
                    <a:lstStyle/>
                    <a:p>
                      <a:pPr algn="ctr" fontAlgn="b"/>
                      <a:r>
                        <a:rPr lang="en-US" sz="2400" b="1" i="0" u="none" strike="noStrike">
                          <a:solidFill>
                            <a:srgbClr val="FFFFFF"/>
                          </a:solidFill>
                          <a:effectLst/>
                          <a:latin typeface="Orgon Slab Medium" panose="02000603000000020004" pitchFamily="50" charset="0"/>
                        </a:rPr>
                        <a:t>Fall 22</a:t>
                      </a:r>
                    </a:p>
                  </a:txBody>
                  <a:tcPr marL="7251" marR="7251" marT="7251" marB="0" anchor="b">
                    <a:lnL>
                      <a:noFill/>
                    </a:lnL>
                    <a:lnR>
                      <a:noFill/>
                    </a:lnR>
                    <a:lnT>
                      <a:noFill/>
                    </a:lnT>
                    <a:lnB>
                      <a:noFill/>
                    </a:lnB>
                    <a:solidFill>
                      <a:srgbClr val="00314C"/>
                    </a:solidFill>
                  </a:tcPr>
                </a:tc>
                <a:extLst>
                  <a:ext uri="{0D108BD9-81ED-4DB2-BD59-A6C34878D82A}">
                    <a16:rowId xmlns:a16="http://schemas.microsoft.com/office/drawing/2014/main" val="2929426524"/>
                  </a:ext>
                </a:extLst>
              </a:tr>
              <a:tr h="339980">
                <a:tc gridSpan="2">
                  <a:txBody>
                    <a:bodyPr/>
                    <a:lstStyle/>
                    <a:p>
                      <a:pPr algn="l" fontAlgn="ctr"/>
                      <a:r>
                        <a:rPr lang="en-US" sz="2800" b="1" i="0" u="none" strike="noStrike" dirty="0">
                          <a:solidFill>
                            <a:srgbClr val="FFFFFF"/>
                          </a:solidFill>
                          <a:effectLst/>
                          <a:latin typeface="Orgon Slab Medium" panose="02000603000000020004" pitchFamily="50" charset="0"/>
                        </a:rPr>
                        <a:t>Graduate</a:t>
                      </a:r>
                    </a:p>
                  </a:txBody>
                  <a:tcPr marL="7251" marR="7251" marT="725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314C"/>
                    </a:solidFill>
                  </a:tcPr>
                </a:tc>
                <a:tc hMerge="1">
                  <a:txBody>
                    <a:bodyPr/>
                    <a:lstStyle/>
                    <a:p>
                      <a:endParaRPr lang="en-US"/>
                    </a:p>
                  </a:txBody>
                  <a:tcPr/>
                </a:tc>
                <a:tc>
                  <a:txBody>
                    <a:bodyPr/>
                    <a:lstStyle/>
                    <a:p>
                      <a:pPr algn="l" fontAlgn="b"/>
                      <a:r>
                        <a:rPr lang="en-US" sz="2400" b="1" i="0" u="none" strike="noStrike">
                          <a:solidFill>
                            <a:srgbClr val="FFFFFF"/>
                          </a:solidFill>
                          <a:effectLst/>
                          <a:latin typeface="Orgon Slab Medium" panose="02000603000000020004" pitchFamily="50" charset="0"/>
                        </a:rPr>
                        <a:t> </a:t>
                      </a:r>
                    </a:p>
                  </a:txBody>
                  <a:tcPr marL="7251" marR="7251" marT="7251" marB="0" anchor="b">
                    <a:lnL>
                      <a:noFill/>
                    </a:lnL>
                    <a:lnR>
                      <a:noFill/>
                    </a:lnR>
                    <a:lnT>
                      <a:noFill/>
                    </a:lnT>
                    <a:lnB w="6350" cap="flat" cmpd="sng" algn="ctr">
                      <a:solidFill>
                        <a:srgbClr val="000000"/>
                      </a:solidFill>
                      <a:prstDash val="solid"/>
                      <a:round/>
                      <a:headEnd type="none" w="med" len="med"/>
                      <a:tailEnd type="none" w="med" len="med"/>
                    </a:lnB>
                    <a:solidFill>
                      <a:srgbClr val="00314C"/>
                    </a:solidFill>
                  </a:tcPr>
                </a:tc>
                <a:tc>
                  <a:txBody>
                    <a:bodyPr/>
                    <a:lstStyle/>
                    <a:p>
                      <a:pPr algn="l" fontAlgn="b"/>
                      <a:r>
                        <a:rPr lang="en-US" sz="2400" b="1" i="0" u="none" strike="noStrike" dirty="0">
                          <a:solidFill>
                            <a:srgbClr val="FFFFFF"/>
                          </a:solidFill>
                          <a:effectLst/>
                          <a:latin typeface="Orgon Slab Medium" panose="02000603000000020004" pitchFamily="50" charset="0"/>
                        </a:rPr>
                        <a:t> </a:t>
                      </a:r>
                    </a:p>
                  </a:txBody>
                  <a:tcPr marL="7251" marR="7251" marT="7251" marB="0" anchor="b">
                    <a:lnL>
                      <a:noFill/>
                    </a:lnL>
                    <a:lnR>
                      <a:noFill/>
                    </a:lnR>
                    <a:lnT>
                      <a:noFill/>
                    </a:lnT>
                    <a:lnB w="6350" cap="flat" cmpd="sng" algn="ctr">
                      <a:solidFill>
                        <a:srgbClr val="000000"/>
                      </a:solidFill>
                      <a:prstDash val="solid"/>
                      <a:round/>
                      <a:headEnd type="none" w="med" len="med"/>
                      <a:tailEnd type="none" w="med" len="med"/>
                    </a:lnB>
                    <a:solidFill>
                      <a:srgbClr val="00314C"/>
                    </a:solidFill>
                  </a:tcPr>
                </a:tc>
                <a:tc>
                  <a:txBody>
                    <a:bodyPr/>
                    <a:lstStyle/>
                    <a:p>
                      <a:pPr algn="l" fontAlgn="b"/>
                      <a:r>
                        <a:rPr lang="en-US" sz="2400" b="1" i="0" u="none" strike="noStrike">
                          <a:solidFill>
                            <a:srgbClr val="FFFFFF"/>
                          </a:solidFill>
                          <a:effectLst/>
                          <a:latin typeface="Orgon Slab Medium" panose="02000603000000020004" pitchFamily="50" charset="0"/>
                        </a:rPr>
                        <a:t> </a:t>
                      </a:r>
                    </a:p>
                  </a:txBody>
                  <a:tcPr marL="7251" marR="7251" marT="7251" marB="0" anchor="b">
                    <a:lnL>
                      <a:noFill/>
                    </a:lnL>
                    <a:lnR>
                      <a:noFill/>
                    </a:lnR>
                    <a:lnT>
                      <a:noFill/>
                    </a:lnT>
                    <a:lnB w="6350" cap="flat" cmpd="sng" algn="ctr">
                      <a:solidFill>
                        <a:srgbClr val="000000"/>
                      </a:solidFill>
                      <a:prstDash val="solid"/>
                      <a:round/>
                      <a:headEnd type="none" w="med" len="med"/>
                      <a:tailEnd type="none" w="med" len="med"/>
                    </a:lnB>
                    <a:solidFill>
                      <a:srgbClr val="00314C"/>
                    </a:solidFill>
                  </a:tcPr>
                </a:tc>
                <a:tc>
                  <a:txBody>
                    <a:bodyPr/>
                    <a:lstStyle/>
                    <a:p>
                      <a:pPr algn="l" fontAlgn="b"/>
                      <a:r>
                        <a:rPr lang="en-US" sz="2400" b="1" i="0" u="none" strike="noStrike">
                          <a:solidFill>
                            <a:srgbClr val="FFFFFF"/>
                          </a:solidFill>
                          <a:effectLst/>
                          <a:latin typeface="Orgon Slab Medium" panose="02000603000000020004" pitchFamily="50" charset="0"/>
                        </a:rPr>
                        <a:t> </a:t>
                      </a:r>
                    </a:p>
                  </a:txBody>
                  <a:tcPr marL="7251" marR="7251" marT="7251" marB="0" anchor="b">
                    <a:lnL>
                      <a:noFill/>
                    </a:lnL>
                    <a:lnR>
                      <a:noFill/>
                    </a:lnR>
                    <a:lnT>
                      <a:noFill/>
                    </a:lnT>
                    <a:lnB w="6350" cap="flat" cmpd="sng" algn="ctr">
                      <a:solidFill>
                        <a:srgbClr val="000000"/>
                      </a:solidFill>
                      <a:prstDash val="solid"/>
                      <a:round/>
                      <a:headEnd type="none" w="med" len="med"/>
                      <a:tailEnd type="none" w="med" len="med"/>
                    </a:lnB>
                    <a:solidFill>
                      <a:srgbClr val="00314C"/>
                    </a:solidFill>
                  </a:tcPr>
                </a:tc>
                <a:extLst>
                  <a:ext uri="{0D108BD9-81ED-4DB2-BD59-A6C34878D82A}">
                    <a16:rowId xmlns:a16="http://schemas.microsoft.com/office/drawing/2014/main" val="3730249727"/>
                  </a:ext>
                </a:extLst>
              </a:tr>
              <a:tr h="586064">
                <a:tc>
                  <a:txBody>
                    <a:bodyPr/>
                    <a:lstStyle/>
                    <a:p>
                      <a:pPr algn="l" fontAlgn="b"/>
                      <a:r>
                        <a:rPr lang="en-US" sz="2400" b="0" i="0" u="none" strike="noStrike">
                          <a:solidFill>
                            <a:srgbClr val="000000"/>
                          </a:solidFill>
                          <a:effectLst/>
                          <a:latin typeface="Orgon Slab Medium" panose="02000603000000020004" pitchFamily="50" charset="0"/>
                        </a:rPr>
                        <a:t>Distance</a:t>
                      </a:r>
                    </a:p>
                  </a:txBody>
                  <a:tcPr marL="7251" marR="7251" marT="72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2400" b="0" i="0" u="none" strike="noStrike" dirty="0">
                          <a:solidFill>
                            <a:srgbClr val="000000"/>
                          </a:solidFill>
                          <a:effectLst/>
                          <a:latin typeface="Orgon Slab Medium" panose="02000603000000020004" pitchFamily="50" charset="0"/>
                        </a:rPr>
                        <a:t>Tuition Rate</a:t>
                      </a:r>
                    </a:p>
                  </a:txBody>
                  <a:tcPr marL="7251" marR="7251" marT="7251"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b"/>
                      <a:r>
                        <a:rPr lang="en-US" sz="2400" b="0" i="0" u="none" strike="noStrike" dirty="0">
                          <a:solidFill>
                            <a:srgbClr val="000000"/>
                          </a:solidFill>
                          <a:effectLst/>
                          <a:latin typeface="Orgon Slab Medium" panose="02000603000000020004" pitchFamily="50" charset="0"/>
                        </a:rPr>
                        <a:t> $           1,200 </a:t>
                      </a:r>
                    </a:p>
                  </a:txBody>
                  <a:tcPr marL="7251" marR="121920" marT="7251" marB="0" anchor="b">
                    <a:lnL>
                      <a:noFill/>
                    </a:lnL>
                    <a:lnR>
                      <a:noFill/>
                    </a:lnR>
                    <a:lnT w="6350" cap="flat" cmpd="sng" algn="ctr">
                      <a:solidFill>
                        <a:srgbClr val="00000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b"/>
                      <a:r>
                        <a:rPr lang="en-US" sz="2400" b="0" i="0" u="none" strike="noStrike" dirty="0">
                          <a:solidFill>
                            <a:srgbClr val="000000"/>
                          </a:solidFill>
                          <a:effectLst/>
                          <a:latin typeface="Orgon Slab Medium" panose="02000603000000020004" pitchFamily="50" charset="0"/>
                        </a:rPr>
                        <a:t>1,200 </a:t>
                      </a:r>
                    </a:p>
                  </a:txBody>
                  <a:tcPr marL="7251" marR="121920" marT="7251" marB="0" anchor="b">
                    <a:lnL>
                      <a:noFill/>
                    </a:lnL>
                    <a:lnR>
                      <a:noFill/>
                    </a:lnR>
                    <a:lnT w="6350" cap="flat" cmpd="sng" algn="ctr">
                      <a:solidFill>
                        <a:srgbClr val="00000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b"/>
                      <a:r>
                        <a:rPr lang="en-US" sz="2400" b="0" i="0" u="none" strike="noStrike" dirty="0">
                          <a:solidFill>
                            <a:srgbClr val="000000"/>
                          </a:solidFill>
                          <a:effectLst/>
                          <a:latin typeface="Orgon Slab Medium" panose="02000603000000020004" pitchFamily="50" charset="0"/>
                        </a:rPr>
                        <a:t>1,200 </a:t>
                      </a:r>
                    </a:p>
                  </a:txBody>
                  <a:tcPr marL="7251" marR="121920" marT="7251" marB="0" anchor="b">
                    <a:lnL>
                      <a:noFill/>
                    </a:lnL>
                    <a:lnR>
                      <a:noFill/>
                    </a:lnR>
                    <a:lnT w="6350" cap="flat" cmpd="sng" algn="ctr">
                      <a:solidFill>
                        <a:srgbClr val="00000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b"/>
                      <a:r>
                        <a:rPr lang="en-US" sz="2400" b="0" i="0" u="none" strike="noStrike" dirty="0">
                          <a:solidFill>
                            <a:srgbClr val="000000"/>
                          </a:solidFill>
                          <a:effectLst/>
                          <a:latin typeface="Orgon Slab Medium" panose="02000603000000020004" pitchFamily="50" charset="0"/>
                        </a:rPr>
                        <a:t>1,200 </a:t>
                      </a:r>
                    </a:p>
                  </a:txBody>
                  <a:tcPr marL="7251" marR="121920" marT="7251"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268692610"/>
                  </a:ext>
                </a:extLst>
              </a:tr>
              <a:tr h="586064">
                <a:tc>
                  <a:txBody>
                    <a:bodyPr/>
                    <a:lstStyle/>
                    <a:p>
                      <a:pPr algn="l" fontAlgn="b"/>
                      <a:r>
                        <a:rPr lang="en-US" sz="2400" b="0" i="0" u="none" strike="noStrike" dirty="0">
                          <a:solidFill>
                            <a:srgbClr val="000000"/>
                          </a:solidFill>
                          <a:effectLst/>
                          <a:latin typeface="Orgon Slab Medium" panose="02000603000000020004" pitchFamily="50" charset="0"/>
                        </a:rPr>
                        <a:t> </a:t>
                      </a:r>
                    </a:p>
                  </a:txBody>
                  <a:tcPr marL="7251" marR="7251" marT="72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2400" b="0" i="0" u="none" strike="noStrike" dirty="0">
                          <a:solidFill>
                            <a:srgbClr val="000000"/>
                          </a:solidFill>
                          <a:effectLst/>
                          <a:latin typeface="Orgon Slab Medium" panose="02000603000000020004" pitchFamily="50" charset="0"/>
                        </a:rPr>
                        <a:t>Enrollment</a:t>
                      </a:r>
                    </a:p>
                  </a:txBody>
                  <a:tcPr marL="7251" marR="7251" marT="7251" marB="0" anchor="b">
                    <a:lnL w="6350" cap="flat" cmpd="sng" algn="ctr">
                      <a:solidFill>
                        <a:srgbClr val="000000"/>
                      </a:solidFill>
                      <a:prstDash val="solid"/>
                      <a:round/>
                      <a:headEnd type="none" w="med" len="med"/>
                      <a:tailEnd type="none" w="med" len="med"/>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b"/>
                      <a:r>
                        <a:rPr lang="en-US" sz="2400" b="0" i="0" u="none" strike="noStrike" dirty="0">
                          <a:solidFill>
                            <a:srgbClr val="000000"/>
                          </a:solidFill>
                          <a:effectLst/>
                          <a:latin typeface="Orgon Slab Medium" panose="02000603000000020004" pitchFamily="50" charset="0"/>
                        </a:rPr>
                        <a:t>                          591 </a:t>
                      </a:r>
                    </a:p>
                  </a:txBody>
                  <a:tcPr marL="7251" marR="121920" marT="7251" marB="0" anchor="b">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b"/>
                      <a:r>
                        <a:rPr lang="en-US" sz="2400" b="0" i="0" u="none" strike="noStrike" dirty="0">
                          <a:solidFill>
                            <a:srgbClr val="000000"/>
                          </a:solidFill>
                          <a:effectLst/>
                          <a:latin typeface="Orgon Slab Medium" panose="02000603000000020004" pitchFamily="50" charset="0"/>
                        </a:rPr>
                        <a:t>                          592 </a:t>
                      </a:r>
                    </a:p>
                  </a:txBody>
                  <a:tcPr marL="7251" marR="121920" marT="7251" marB="0" anchor="b">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b"/>
                      <a:r>
                        <a:rPr lang="en-US" sz="2400" b="0" i="0" u="none" strike="noStrike">
                          <a:solidFill>
                            <a:srgbClr val="000000"/>
                          </a:solidFill>
                          <a:effectLst/>
                          <a:latin typeface="Orgon Slab Medium" panose="02000603000000020004" pitchFamily="50" charset="0"/>
                        </a:rPr>
                        <a:t>                          532 </a:t>
                      </a:r>
                    </a:p>
                  </a:txBody>
                  <a:tcPr marL="7251" marR="121920" marT="7251" marB="0" anchor="b">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b"/>
                      <a:r>
                        <a:rPr lang="en-US" sz="2400" b="0" i="0" u="none" strike="noStrike">
                          <a:solidFill>
                            <a:srgbClr val="000000"/>
                          </a:solidFill>
                          <a:effectLst/>
                          <a:latin typeface="Orgon Slab Medium" panose="02000603000000020004" pitchFamily="50" charset="0"/>
                        </a:rPr>
                        <a:t>                            466 </a:t>
                      </a:r>
                    </a:p>
                  </a:txBody>
                  <a:tcPr marL="7251" marR="121920" marT="7251" marB="0" anchor="b">
                    <a:lnL>
                      <a:noFill/>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285286261"/>
                  </a:ext>
                </a:extLst>
              </a:tr>
              <a:tr h="586064">
                <a:tc>
                  <a:txBody>
                    <a:bodyPr/>
                    <a:lstStyle/>
                    <a:p>
                      <a:pPr algn="l" fontAlgn="b"/>
                      <a:r>
                        <a:rPr lang="en-US" sz="2400" b="0" i="0" u="none" strike="noStrike">
                          <a:solidFill>
                            <a:srgbClr val="000000"/>
                          </a:solidFill>
                          <a:effectLst/>
                          <a:latin typeface="Orgon Slab Medium" panose="02000603000000020004" pitchFamily="50" charset="0"/>
                        </a:rPr>
                        <a:t> </a:t>
                      </a:r>
                    </a:p>
                  </a:txBody>
                  <a:tcPr marL="7251" marR="7251" marT="72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2400" b="0" i="0" u="none" strike="noStrike" dirty="0">
                          <a:solidFill>
                            <a:srgbClr val="000000"/>
                          </a:solidFill>
                          <a:effectLst/>
                          <a:latin typeface="Orgon Slab Medium" panose="02000603000000020004" pitchFamily="50" charset="0"/>
                        </a:rPr>
                        <a:t>Net Tuition</a:t>
                      </a:r>
                    </a:p>
                  </a:txBody>
                  <a:tcPr marL="7251" marR="7251" marT="7251" marB="0" anchor="b">
                    <a:lnL w="6350" cap="flat" cmpd="sng" algn="ctr">
                      <a:solidFill>
                        <a:srgbClr val="000000"/>
                      </a:solidFill>
                      <a:prstDash val="solid"/>
                      <a:round/>
                      <a:headEnd type="none" w="med" len="med"/>
                      <a:tailEnd type="none" w="med" len="med"/>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b"/>
                      <a:r>
                        <a:rPr lang="en-US" sz="2400" b="0" i="0" u="none" strike="noStrike" dirty="0">
                          <a:solidFill>
                            <a:srgbClr val="000000"/>
                          </a:solidFill>
                          <a:effectLst/>
                          <a:latin typeface="Orgon Slab Medium" panose="02000603000000020004" pitchFamily="50" charset="0"/>
                        </a:rPr>
                        <a:t>              6,149,637 </a:t>
                      </a:r>
                    </a:p>
                  </a:txBody>
                  <a:tcPr marL="7251" marR="121920" marT="7251" marB="0" anchor="b">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b"/>
                      <a:r>
                        <a:rPr lang="en-US" sz="2400" b="0" i="0" u="none" strike="noStrike">
                          <a:solidFill>
                            <a:srgbClr val="000000"/>
                          </a:solidFill>
                          <a:effectLst/>
                          <a:latin typeface="Orgon Slab Medium" panose="02000603000000020004" pitchFamily="50" charset="0"/>
                        </a:rPr>
                        <a:t>              6,411,131 </a:t>
                      </a:r>
                    </a:p>
                  </a:txBody>
                  <a:tcPr marL="7251" marR="121920" marT="7251" marB="0" anchor="b">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b"/>
                      <a:r>
                        <a:rPr lang="en-US" sz="2400" b="0" i="0" u="none" strike="noStrike" dirty="0">
                          <a:solidFill>
                            <a:srgbClr val="000000"/>
                          </a:solidFill>
                          <a:effectLst/>
                          <a:latin typeface="Orgon Slab Medium" panose="02000603000000020004" pitchFamily="50" charset="0"/>
                        </a:rPr>
                        <a:t>              5,543,472 </a:t>
                      </a:r>
                    </a:p>
                  </a:txBody>
                  <a:tcPr marL="7251" marR="121920" marT="7251" marB="0" anchor="b">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b"/>
                      <a:r>
                        <a:rPr lang="en-US" sz="2400" b="0" i="0" u="none" strike="noStrike">
                          <a:solidFill>
                            <a:srgbClr val="000000"/>
                          </a:solidFill>
                          <a:effectLst/>
                          <a:latin typeface="Orgon Slab Medium" panose="02000603000000020004" pitchFamily="50" charset="0"/>
                        </a:rPr>
                        <a:t>                4,917,000 </a:t>
                      </a:r>
                    </a:p>
                  </a:txBody>
                  <a:tcPr marL="7251" marR="121920" marT="7251" marB="0" anchor="b">
                    <a:lnL>
                      <a:noFill/>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330319215"/>
                  </a:ext>
                </a:extLst>
              </a:tr>
              <a:tr h="80444">
                <a:tc>
                  <a:txBody>
                    <a:bodyPr/>
                    <a:lstStyle/>
                    <a:p>
                      <a:pPr algn="l" fontAlgn="b"/>
                      <a:r>
                        <a:rPr lang="en-US" sz="2400" b="0" i="0" u="none" strike="noStrike">
                          <a:solidFill>
                            <a:srgbClr val="000000"/>
                          </a:solidFill>
                          <a:effectLst/>
                          <a:latin typeface="Orgon Slab Medium" panose="02000603000000020004" pitchFamily="50" charset="0"/>
                        </a:rPr>
                        <a:t> </a:t>
                      </a:r>
                    </a:p>
                  </a:txBody>
                  <a:tcPr marL="7251" marR="7251" marT="72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t"/>
                      <a:r>
                        <a:rPr lang="en-US" sz="2400" b="0" i="1" u="none" strike="noStrike" dirty="0">
                          <a:solidFill>
                            <a:srgbClr val="000000"/>
                          </a:solidFill>
                          <a:effectLst/>
                          <a:latin typeface="Orgon Slab Medium" panose="02000603000000020004" pitchFamily="50" charset="0"/>
                        </a:rPr>
                        <a:t> </a:t>
                      </a:r>
                    </a:p>
                    <a:p>
                      <a:pPr algn="l" fontAlgn="t"/>
                      <a:r>
                        <a:rPr lang="en-US" sz="2400" b="0" i="1" u="none" strike="noStrike" dirty="0">
                          <a:solidFill>
                            <a:srgbClr val="000000"/>
                          </a:solidFill>
                          <a:effectLst/>
                          <a:latin typeface="Orgon Slab Medium" panose="02000603000000020004" pitchFamily="50" charset="0"/>
                        </a:rPr>
                        <a:t>Net per Fall HC</a:t>
                      </a:r>
                    </a:p>
                  </a:txBody>
                  <a:tcPr marL="7251" marR="7251" marT="7251" marB="0">
                    <a:lnL w="6350" cap="flat" cmpd="sng" algn="ctr">
                      <a:solidFill>
                        <a:srgbClr val="000000"/>
                      </a:solidFill>
                      <a:prstDash val="solid"/>
                      <a:round/>
                      <a:headEnd type="none" w="med" len="med"/>
                      <a:tailEnd type="none" w="med" len="med"/>
                    </a:lnL>
                    <a:lnR>
                      <a:noFill/>
                    </a:lnR>
                    <a:lnT w="6350" cap="flat" cmpd="sng" algn="ctr">
                      <a:solidFill>
                        <a:srgbClr val="80808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400" b="0" i="1" u="none" strike="noStrike" dirty="0">
                          <a:solidFill>
                            <a:srgbClr val="000000"/>
                          </a:solidFill>
                          <a:effectLst/>
                          <a:latin typeface="Orgon Slab Medium" panose="02000603000000020004" pitchFamily="50" charset="0"/>
                        </a:rPr>
                        <a:t> $        10,405 </a:t>
                      </a:r>
                    </a:p>
                  </a:txBody>
                  <a:tcPr marL="7251" marR="121920" marT="7251" marB="0" anchor="b">
                    <a:lnL>
                      <a:noFill/>
                    </a:lnL>
                    <a:lnR>
                      <a:noFill/>
                    </a:lnR>
                    <a:lnT w="6350" cap="flat" cmpd="sng" algn="ctr">
                      <a:solidFill>
                        <a:srgbClr val="80808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400" b="0" i="1" u="none" strike="noStrike" dirty="0">
                          <a:solidFill>
                            <a:srgbClr val="000000"/>
                          </a:solidFill>
                          <a:effectLst/>
                          <a:latin typeface="Orgon Slab Medium" panose="02000603000000020004" pitchFamily="50" charset="0"/>
                        </a:rPr>
                        <a:t>10,830 </a:t>
                      </a:r>
                    </a:p>
                  </a:txBody>
                  <a:tcPr marL="7251" marR="121920" marT="7251" marB="0" anchor="b">
                    <a:lnL>
                      <a:noFill/>
                    </a:lnL>
                    <a:lnR>
                      <a:noFill/>
                    </a:lnR>
                    <a:lnT w="6350" cap="flat" cmpd="sng" algn="ctr">
                      <a:solidFill>
                        <a:srgbClr val="80808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400" b="0" i="1" u="none" strike="noStrike" dirty="0">
                          <a:solidFill>
                            <a:srgbClr val="000000"/>
                          </a:solidFill>
                          <a:effectLst/>
                          <a:latin typeface="Orgon Slab Medium" panose="02000603000000020004" pitchFamily="50" charset="0"/>
                        </a:rPr>
                        <a:t>10,420 </a:t>
                      </a:r>
                    </a:p>
                  </a:txBody>
                  <a:tcPr marL="7251" marR="121920" marT="7251" marB="0" anchor="b">
                    <a:lnL>
                      <a:noFill/>
                    </a:lnL>
                    <a:lnR>
                      <a:noFill/>
                    </a:lnR>
                    <a:lnT w="6350" cap="flat" cmpd="sng" algn="ctr">
                      <a:solidFill>
                        <a:srgbClr val="80808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400" b="0" i="1" u="none" strike="noStrike" dirty="0">
                          <a:solidFill>
                            <a:srgbClr val="000000"/>
                          </a:solidFill>
                          <a:effectLst/>
                          <a:latin typeface="Orgon Slab Medium" panose="02000603000000020004" pitchFamily="50" charset="0"/>
                        </a:rPr>
                        <a:t>10,552 </a:t>
                      </a:r>
                    </a:p>
                  </a:txBody>
                  <a:tcPr marL="7251" marR="121920" marT="7251" marB="0" anchor="b">
                    <a:lnL>
                      <a:noFill/>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8357591"/>
                  </a:ext>
                </a:extLst>
              </a:tr>
            </a:tbl>
          </a:graphicData>
        </a:graphic>
      </p:graphicFrame>
    </p:spTree>
    <p:extLst>
      <p:ext uri="{BB962C8B-B14F-4D97-AF65-F5344CB8AC3E}">
        <p14:creationId xmlns:p14="http://schemas.microsoft.com/office/powerpoint/2010/main" val="412122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185dd5177ee_0_75"/>
          <p:cNvSpPr txBox="1">
            <a:spLocks noGrp="1"/>
          </p:cNvSpPr>
          <p:nvPr>
            <p:ph type="title"/>
          </p:nvPr>
        </p:nvSpPr>
        <p:spPr>
          <a:xfrm>
            <a:off x="81280" y="197395"/>
            <a:ext cx="10823700" cy="1125300"/>
          </a:xfrm>
          <a:prstGeom prst="rect">
            <a:avLst/>
          </a:prstGeom>
          <a:noFill/>
          <a:ln>
            <a:noFill/>
          </a:ln>
        </p:spPr>
        <p:txBody>
          <a:bodyPr spcFirstLastPara="1" wrap="square" lIns="121900" tIns="60925" rIns="121900" bIns="60925" anchor="t" anchorCtr="0">
            <a:normAutofit fontScale="90000"/>
          </a:bodyPr>
          <a:lstStyle/>
          <a:p>
            <a:pPr marL="0" lvl="0" indent="0" algn="l" rtl="0">
              <a:spcBef>
                <a:spcPts val="0"/>
              </a:spcBef>
              <a:spcAft>
                <a:spcPts val="0"/>
              </a:spcAft>
              <a:buClr>
                <a:srgbClr val="007933"/>
              </a:buClr>
              <a:buSzPct val="100000"/>
              <a:buFont typeface="Cambria"/>
              <a:buNone/>
            </a:pPr>
            <a:r>
              <a:rPr lang="en" sz="5300" b="0" i="0" u="none" strike="noStrike" cap="none">
                <a:solidFill>
                  <a:srgbClr val="007933"/>
                </a:solidFill>
                <a:latin typeface="Cambria"/>
                <a:ea typeface="Cambria"/>
                <a:cs typeface="Cambria"/>
                <a:sym typeface="Cambria"/>
              </a:rPr>
              <a:t>SDI Digital Badges</a:t>
            </a:r>
            <a:br>
              <a:rPr lang="en" sz="5300" b="0" i="0" u="none" strike="noStrike" cap="none">
                <a:solidFill>
                  <a:srgbClr val="007933"/>
                </a:solidFill>
                <a:latin typeface="Cambria"/>
                <a:ea typeface="Cambria"/>
                <a:cs typeface="Cambria"/>
                <a:sym typeface="Cambria"/>
              </a:rPr>
            </a:br>
            <a:r>
              <a:rPr lang="en" sz="4100" b="0" i="0" u="none" strike="noStrike" cap="none">
                <a:solidFill>
                  <a:srgbClr val="007933"/>
                </a:solidFill>
                <a:latin typeface="Cambria"/>
                <a:ea typeface="Cambria"/>
                <a:cs typeface="Cambria"/>
                <a:sym typeface="Cambria"/>
              </a:rPr>
              <a:t>Shannon Young, DEI Program Manager</a:t>
            </a:r>
            <a:endParaRPr sz="4100" b="1" i="0" u="none" strike="noStrike" cap="none">
              <a:solidFill>
                <a:schemeClr val="dk1"/>
              </a:solidFill>
              <a:latin typeface="Calibri"/>
              <a:ea typeface="Calibri"/>
              <a:cs typeface="Calibri"/>
              <a:sym typeface="Calibri"/>
            </a:endParaRPr>
          </a:p>
        </p:txBody>
      </p:sp>
      <p:pic>
        <p:nvPicPr>
          <p:cNvPr id="143" name="Google Shape;143;g185dd5177ee_0_75"/>
          <p:cNvPicPr preferRelativeResize="0">
            <a:picLocks noGrp="1"/>
          </p:cNvPicPr>
          <p:nvPr>
            <p:ph type="body" idx="1"/>
          </p:nvPr>
        </p:nvPicPr>
        <p:blipFill rotWithShape="1">
          <a:blip r:embed="rId3">
            <a:alphaModFix/>
          </a:blip>
          <a:srcRect/>
          <a:stretch/>
        </p:blipFill>
        <p:spPr>
          <a:xfrm>
            <a:off x="768531" y="1950571"/>
            <a:ext cx="3878700" cy="3685200"/>
          </a:xfrm>
          <a:prstGeom prst="rect">
            <a:avLst/>
          </a:prstGeom>
          <a:noFill/>
          <a:ln>
            <a:noFill/>
          </a:ln>
        </p:spPr>
      </p:pic>
      <p:sp>
        <p:nvSpPr>
          <p:cNvPr id="144" name="Google Shape;144;g185dd5177ee_0_75"/>
          <p:cNvSpPr txBox="1">
            <a:spLocks noGrp="1"/>
          </p:cNvSpPr>
          <p:nvPr>
            <p:ph type="body" idx="2"/>
          </p:nvPr>
        </p:nvSpPr>
        <p:spPr>
          <a:xfrm>
            <a:off x="5797936" y="1705551"/>
            <a:ext cx="6055200" cy="4640400"/>
          </a:xfrm>
          <a:prstGeom prst="rect">
            <a:avLst/>
          </a:prstGeom>
          <a:noFill/>
          <a:ln>
            <a:noFill/>
          </a:ln>
        </p:spPr>
        <p:txBody>
          <a:bodyPr spcFirstLastPara="1" wrap="square" lIns="121900" tIns="60925" rIns="121900" bIns="60925" anchor="t" anchorCtr="0">
            <a:normAutofit fontScale="32500" lnSpcReduction="20000"/>
          </a:bodyPr>
          <a:lstStyle/>
          <a:p>
            <a:pPr marL="609600" lvl="0" indent="-563562" algn="l" rtl="0">
              <a:lnSpc>
                <a:spcPct val="120000"/>
              </a:lnSpc>
              <a:spcBef>
                <a:spcPts val="0"/>
              </a:spcBef>
              <a:spcAft>
                <a:spcPts val="0"/>
              </a:spcAft>
              <a:buClr>
                <a:schemeClr val="dk1"/>
              </a:buClr>
              <a:buSzPct val="100000"/>
              <a:buFont typeface="Calibri"/>
              <a:buAutoNum type="arabicPeriod"/>
            </a:pPr>
            <a:r>
              <a:rPr lang="en" sz="9900"/>
              <a:t>LGBTQ+ Basics</a:t>
            </a:r>
            <a:endParaRPr/>
          </a:p>
          <a:p>
            <a:pPr marL="609600" lvl="0" indent="-563562" algn="l" rtl="0">
              <a:lnSpc>
                <a:spcPct val="120000"/>
              </a:lnSpc>
              <a:spcBef>
                <a:spcPts val="0"/>
              </a:spcBef>
              <a:spcAft>
                <a:spcPts val="0"/>
              </a:spcAft>
              <a:buClr>
                <a:schemeClr val="dk1"/>
              </a:buClr>
              <a:buSzPct val="100000"/>
              <a:buFont typeface="Calibri"/>
              <a:buAutoNum type="arabicPeriod"/>
            </a:pPr>
            <a:r>
              <a:rPr lang="en" sz="9900"/>
              <a:t>Safe Space</a:t>
            </a:r>
            <a:endParaRPr/>
          </a:p>
          <a:p>
            <a:pPr marL="609600" lvl="0" indent="-563562" algn="l" rtl="0">
              <a:lnSpc>
                <a:spcPct val="120000"/>
              </a:lnSpc>
              <a:spcBef>
                <a:spcPts val="0"/>
              </a:spcBef>
              <a:spcAft>
                <a:spcPts val="0"/>
              </a:spcAft>
              <a:buClr>
                <a:schemeClr val="dk1"/>
              </a:buClr>
              <a:buSzPct val="100000"/>
              <a:buFont typeface="Calibri"/>
              <a:buAutoNum type="arabicPeriod"/>
            </a:pPr>
            <a:r>
              <a:rPr lang="en" sz="9900"/>
              <a:t>Safe Space Educator</a:t>
            </a:r>
            <a:endParaRPr/>
          </a:p>
          <a:p>
            <a:pPr marL="609600" lvl="0" indent="-563562" algn="l" rtl="0">
              <a:lnSpc>
                <a:spcPct val="120000"/>
              </a:lnSpc>
              <a:spcBef>
                <a:spcPts val="0"/>
              </a:spcBef>
              <a:spcAft>
                <a:spcPts val="0"/>
              </a:spcAft>
              <a:buClr>
                <a:schemeClr val="dk1"/>
              </a:buClr>
              <a:buSzPct val="100000"/>
              <a:buFont typeface="Calibri"/>
              <a:buAutoNum type="arabicPeriod"/>
            </a:pPr>
            <a:r>
              <a:rPr lang="en" sz="9900"/>
              <a:t>Inclusive Classroom</a:t>
            </a:r>
            <a:endParaRPr/>
          </a:p>
          <a:p>
            <a:pPr marL="609600" lvl="0" indent="-563562" algn="l" rtl="0">
              <a:lnSpc>
                <a:spcPct val="120000"/>
              </a:lnSpc>
              <a:spcBef>
                <a:spcPts val="0"/>
              </a:spcBef>
              <a:spcAft>
                <a:spcPts val="0"/>
              </a:spcAft>
              <a:buClr>
                <a:schemeClr val="dk1"/>
              </a:buClr>
              <a:buSzPct val="100000"/>
              <a:buFont typeface="Calibri"/>
              <a:buAutoNum type="arabicPeriod"/>
            </a:pPr>
            <a:r>
              <a:rPr lang="en" sz="9900"/>
              <a:t>Diversity and Inclusion 101</a:t>
            </a:r>
            <a:endParaRPr/>
          </a:p>
          <a:p>
            <a:pPr marL="609600" lvl="0" indent="-563562" algn="l" rtl="0">
              <a:lnSpc>
                <a:spcPct val="120000"/>
              </a:lnSpc>
              <a:spcBef>
                <a:spcPts val="0"/>
              </a:spcBef>
              <a:spcAft>
                <a:spcPts val="0"/>
              </a:spcAft>
              <a:buClr>
                <a:schemeClr val="dk1"/>
              </a:buClr>
              <a:buSzPct val="100000"/>
              <a:buFont typeface="Calibri"/>
              <a:buAutoNum type="arabicPeriod"/>
            </a:pPr>
            <a:r>
              <a:rPr lang="en" sz="9900"/>
              <a:t>Promoting Equity and Justice as a Leader</a:t>
            </a:r>
            <a:endParaRPr/>
          </a:p>
          <a:p>
            <a:pPr marL="609600" lvl="0" indent="-563562" algn="l" rtl="0">
              <a:lnSpc>
                <a:spcPct val="120000"/>
              </a:lnSpc>
              <a:spcBef>
                <a:spcPts val="0"/>
              </a:spcBef>
              <a:spcAft>
                <a:spcPts val="0"/>
              </a:spcAft>
              <a:buClr>
                <a:schemeClr val="dk1"/>
              </a:buClr>
              <a:buSzPct val="100000"/>
              <a:buFont typeface="Calibri"/>
              <a:buAutoNum type="arabicPeriod"/>
            </a:pPr>
            <a:r>
              <a:rPr lang="en" sz="9900"/>
              <a:t>Gender Diversity and Pronouns</a:t>
            </a:r>
            <a:endParaRPr/>
          </a:p>
          <a:p>
            <a:pPr marL="609600" lvl="0" indent="-520700" algn="l" rtl="0">
              <a:spcBef>
                <a:spcPts val="300"/>
              </a:spcBef>
              <a:spcAft>
                <a:spcPts val="0"/>
              </a:spcAft>
              <a:buClr>
                <a:schemeClr val="dk1"/>
              </a:buClr>
              <a:buSzPct val="100000"/>
              <a:buFont typeface="Calibri"/>
              <a:buNone/>
            </a:pPr>
            <a:endParaRPr/>
          </a:p>
          <a:p>
            <a:pPr marL="457200" lvl="0" indent="-368300" algn="l" rtl="0">
              <a:spcBef>
                <a:spcPts val="300"/>
              </a:spcBef>
              <a:spcAft>
                <a:spcPts val="0"/>
              </a:spcAft>
              <a:buClr>
                <a:schemeClr val="dk1"/>
              </a:buClr>
              <a:buSzPct val="100000"/>
              <a:buNone/>
            </a:pPr>
            <a:endParaRPr/>
          </a:p>
          <a:p>
            <a:pPr marL="457200" lvl="0" indent="-457200" algn="l" rtl="0">
              <a:spcBef>
                <a:spcPts val="300"/>
              </a:spcBef>
              <a:spcAft>
                <a:spcPts val="0"/>
              </a:spcAft>
              <a:buClr>
                <a:schemeClr val="dk1"/>
              </a:buClr>
              <a:buSzPct val="100000"/>
              <a:buNone/>
            </a:pPr>
            <a:endParaRPr/>
          </a:p>
          <a:p>
            <a:pPr marL="457200" lvl="0" indent="-368300" algn="l" rtl="0">
              <a:spcBef>
                <a:spcPts val="300"/>
              </a:spcBef>
              <a:spcAft>
                <a:spcPts val="0"/>
              </a:spcAft>
              <a:buClr>
                <a:schemeClr val="dk1"/>
              </a:buClr>
              <a:buSzPct val="100000"/>
              <a:buNone/>
            </a:pPr>
            <a:endParaRPr/>
          </a:p>
        </p:txBody>
      </p:sp>
    </p:spTree>
    <p:extLst>
      <p:ext uri="{BB962C8B-B14F-4D97-AF65-F5344CB8AC3E}">
        <p14:creationId xmlns:p14="http://schemas.microsoft.com/office/powerpoint/2010/main" val="383541225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6249F-4A06-4440-8A37-5CB064017D74}"/>
              </a:ext>
            </a:extLst>
          </p:cNvPr>
          <p:cNvSpPr>
            <a:spLocks noGrp="1"/>
          </p:cNvSpPr>
          <p:nvPr>
            <p:ph type="title"/>
          </p:nvPr>
        </p:nvSpPr>
        <p:spPr/>
        <p:txBody>
          <a:bodyPr/>
          <a:lstStyle/>
          <a:p>
            <a:pPr algn="ctr"/>
            <a:r>
              <a:rPr lang="en-US" dirty="0">
                <a:solidFill>
                  <a:srgbClr val="00B050"/>
                </a:solidFill>
                <a:latin typeface="Orgon Slab Medium" panose="02000603000000020004" pitchFamily="50" charset="0"/>
              </a:rPr>
              <a:t>CEC? Distance Enrollment</a:t>
            </a:r>
          </a:p>
        </p:txBody>
      </p:sp>
      <p:pic>
        <p:nvPicPr>
          <p:cNvPr id="5" name="Picture 4">
            <a:extLst>
              <a:ext uri="{FF2B5EF4-FFF2-40B4-BE49-F238E27FC236}">
                <a16:creationId xmlns:a16="http://schemas.microsoft.com/office/drawing/2014/main" id="{728397B1-FAF8-C816-4ECA-5A6734DC3652}"/>
              </a:ext>
            </a:extLst>
          </p:cNvPr>
          <p:cNvPicPr>
            <a:picLocks noChangeAspect="1"/>
          </p:cNvPicPr>
          <p:nvPr/>
        </p:nvPicPr>
        <p:blipFill rotWithShape="1">
          <a:blip r:embed="rId2">
            <a:extLst>
              <a:ext uri="{28A0092B-C50C-407E-A947-70E740481C1C}">
                <a14:useLocalDpi xmlns:a14="http://schemas.microsoft.com/office/drawing/2010/main" val="0"/>
              </a:ext>
            </a:extLst>
          </a:blip>
          <a:srcRect l="1153" t="1763" r="1258" b="2752"/>
          <a:stretch/>
        </p:blipFill>
        <p:spPr bwMode="auto">
          <a:xfrm>
            <a:off x="1287781" y="1569719"/>
            <a:ext cx="8862060" cy="5288281"/>
          </a:xfrm>
          <a:prstGeom prst="rect">
            <a:avLst/>
          </a:prstGeom>
          <a:noFill/>
        </p:spPr>
      </p:pic>
      <p:sp>
        <p:nvSpPr>
          <p:cNvPr id="7" name="TextBox 6">
            <a:extLst>
              <a:ext uri="{FF2B5EF4-FFF2-40B4-BE49-F238E27FC236}">
                <a16:creationId xmlns:a16="http://schemas.microsoft.com/office/drawing/2014/main" id="{FCFB2340-A13E-B035-98FB-A4610175F56F}"/>
              </a:ext>
            </a:extLst>
          </p:cNvPr>
          <p:cNvSpPr txBox="1"/>
          <p:nvPr/>
        </p:nvSpPr>
        <p:spPr>
          <a:xfrm>
            <a:off x="8191500" y="4567147"/>
            <a:ext cx="221291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Dissolve Global,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Cut $ to Departments</a:t>
            </a:r>
          </a:p>
        </p:txBody>
      </p:sp>
      <p:cxnSp>
        <p:nvCxnSpPr>
          <p:cNvPr id="9" name="Straight Connector 8">
            <a:extLst>
              <a:ext uri="{FF2B5EF4-FFF2-40B4-BE49-F238E27FC236}">
                <a16:creationId xmlns:a16="http://schemas.microsoft.com/office/drawing/2014/main" id="{E93E3145-CBD5-D359-B644-60BBCB976707}"/>
              </a:ext>
            </a:extLst>
          </p:cNvPr>
          <p:cNvCxnSpPr>
            <a:cxnSpLocks/>
          </p:cNvCxnSpPr>
          <p:nvPr/>
        </p:nvCxnSpPr>
        <p:spPr>
          <a:xfrm>
            <a:off x="8206740" y="1644522"/>
            <a:ext cx="0" cy="4466718"/>
          </a:xfrm>
          <a:prstGeom prst="line">
            <a:avLst/>
          </a:prstGeom>
          <a:ln w="12700">
            <a:prstDash val="dash"/>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34141015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1C4A6-9D1F-4F0A-903E-807776272FFD}"/>
              </a:ext>
            </a:extLst>
          </p:cNvPr>
          <p:cNvSpPr>
            <a:spLocks noGrp="1"/>
          </p:cNvSpPr>
          <p:nvPr>
            <p:ph type="title"/>
          </p:nvPr>
        </p:nvSpPr>
        <p:spPr>
          <a:xfrm>
            <a:off x="838200" y="371431"/>
            <a:ext cx="10515600" cy="1325563"/>
          </a:xfrm>
        </p:spPr>
        <p:txBody>
          <a:bodyPr/>
          <a:lstStyle/>
          <a:p>
            <a:pPr algn="ctr"/>
            <a:r>
              <a:rPr lang="en-US" dirty="0">
                <a:solidFill>
                  <a:srgbClr val="00B050"/>
                </a:solidFill>
                <a:latin typeface="Orgon Slab Medium" panose="02000603000000020004" pitchFamily="50" charset="0"/>
              </a:rPr>
              <a:t>Modelling/Hire Consultants</a:t>
            </a:r>
          </a:p>
        </p:txBody>
      </p:sp>
      <p:sp>
        <p:nvSpPr>
          <p:cNvPr id="3" name="Content Placeholder 2">
            <a:extLst>
              <a:ext uri="{FF2B5EF4-FFF2-40B4-BE49-F238E27FC236}">
                <a16:creationId xmlns:a16="http://schemas.microsoft.com/office/drawing/2014/main" id="{DA1DECCA-5C7E-40F6-B5D1-0E7397F99673}"/>
              </a:ext>
            </a:extLst>
          </p:cNvPr>
          <p:cNvSpPr>
            <a:spLocks noGrp="1"/>
          </p:cNvSpPr>
          <p:nvPr>
            <p:ph idx="1"/>
          </p:nvPr>
        </p:nvSpPr>
        <p:spPr>
          <a:xfrm>
            <a:off x="428978" y="1374731"/>
            <a:ext cx="11215626" cy="5335558"/>
          </a:xfrm>
        </p:spPr>
        <p:txBody>
          <a:bodyPr>
            <a:normAutofit/>
          </a:bodyPr>
          <a:lstStyle/>
          <a:p>
            <a:pPr>
              <a:lnSpc>
                <a:spcPct val="120000"/>
              </a:lnSpc>
            </a:pPr>
            <a:r>
              <a:rPr lang="en-US" sz="3200" dirty="0">
                <a:latin typeface="Orgon Slab Medium" panose="02000603000000020004" pitchFamily="50" charset="0"/>
              </a:rPr>
              <a:t>Goal – increase enrollment and net revenue</a:t>
            </a:r>
          </a:p>
          <a:p>
            <a:pPr>
              <a:lnSpc>
                <a:spcPct val="120000"/>
              </a:lnSpc>
            </a:pPr>
            <a:r>
              <a:rPr lang="en-US" sz="3200" dirty="0">
                <a:latin typeface="Orgon Slab Medium" panose="02000603000000020004" pitchFamily="50" charset="0"/>
              </a:rPr>
              <a:t>Look at data from last year</a:t>
            </a:r>
          </a:p>
          <a:p>
            <a:pPr>
              <a:lnSpc>
                <a:spcPct val="120000"/>
              </a:lnSpc>
            </a:pPr>
            <a:r>
              <a:rPr lang="en-US" sz="3200" dirty="0">
                <a:latin typeface="Orgon Slab Medium" panose="02000603000000020004" pitchFamily="50" charset="0"/>
              </a:rPr>
              <a:t>Compare markets</a:t>
            </a:r>
          </a:p>
          <a:p>
            <a:pPr>
              <a:lnSpc>
                <a:spcPct val="120000"/>
              </a:lnSpc>
            </a:pPr>
            <a:r>
              <a:rPr lang="en-US" sz="3200" dirty="0">
                <a:latin typeface="Orgon Slab Medium" panose="02000603000000020004" pitchFamily="50" charset="0"/>
              </a:rPr>
              <a:t>EAB Modeling Tool - determine scholarships/awards based on multi-variables and prior enrollment trends</a:t>
            </a:r>
          </a:p>
          <a:p>
            <a:pPr>
              <a:lnSpc>
                <a:spcPct val="120000"/>
              </a:lnSpc>
            </a:pPr>
            <a:r>
              <a:rPr lang="en-US" sz="3200" dirty="0">
                <a:latin typeface="Orgon Slab Medium" panose="02000603000000020004" pitchFamily="50" charset="0"/>
              </a:rPr>
              <a:t>Weigh increases/decreases in awards against prior year to see results</a:t>
            </a:r>
          </a:p>
        </p:txBody>
      </p:sp>
    </p:spTree>
    <p:extLst>
      <p:ext uri="{BB962C8B-B14F-4D97-AF65-F5344CB8AC3E}">
        <p14:creationId xmlns:p14="http://schemas.microsoft.com/office/powerpoint/2010/main" val="252790113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48"/>
          <p:cNvSpPr txBox="1">
            <a:spLocks noGrp="1"/>
          </p:cNvSpPr>
          <p:nvPr>
            <p:ph type="body" idx="1"/>
          </p:nvPr>
        </p:nvSpPr>
        <p:spPr>
          <a:xfrm>
            <a:off x="681054" y="3042959"/>
            <a:ext cx="10929485" cy="267379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509E2F"/>
              </a:buClr>
              <a:buSzPts val="3600"/>
              <a:buNone/>
            </a:pPr>
            <a:r>
              <a:rPr lang="en" sz="3600" dirty="0">
                <a:latin typeface="Arial"/>
                <a:ea typeface="Arial"/>
                <a:cs typeface="Arial"/>
                <a:sym typeface="Arial"/>
              </a:rPr>
              <a:t>VII. 	Adjourn</a:t>
            </a:r>
            <a:endParaRPr dirty="0"/>
          </a:p>
          <a:p>
            <a:pPr marL="342900" lvl="0" indent="-114300" algn="l" rtl="0">
              <a:lnSpc>
                <a:spcPct val="100000"/>
              </a:lnSpc>
              <a:spcBef>
                <a:spcPts val="720"/>
              </a:spcBef>
              <a:spcAft>
                <a:spcPts val="0"/>
              </a:spcAft>
              <a:buClr>
                <a:srgbClr val="509E2F"/>
              </a:buClr>
              <a:buSzPts val="3600"/>
              <a:buFont typeface="Merriweather Sans"/>
              <a:buNone/>
            </a:pPr>
            <a:endParaRPr sz="3600" b="1" dirty="0">
              <a:solidFill>
                <a:srgbClr val="003B49"/>
              </a:solidFill>
              <a:latin typeface="Arial"/>
              <a:ea typeface="Arial"/>
              <a:cs typeface="Arial"/>
              <a:sym typeface="Arial"/>
            </a:endParaRPr>
          </a:p>
          <a:p>
            <a:pPr marL="514350" lvl="0" indent="-285750" algn="l" rtl="0">
              <a:lnSpc>
                <a:spcPct val="100000"/>
              </a:lnSpc>
              <a:spcBef>
                <a:spcPts val="720"/>
              </a:spcBef>
              <a:spcAft>
                <a:spcPts val="0"/>
              </a:spcAft>
              <a:buClr>
                <a:srgbClr val="509E2F"/>
              </a:buClr>
              <a:buSzPts val="3600"/>
              <a:buNone/>
            </a:pPr>
            <a:endParaRPr sz="3600" b="1" dirty="0">
              <a:solidFill>
                <a:srgbClr val="003B49"/>
              </a:solidFill>
              <a:latin typeface="Arial"/>
              <a:ea typeface="Arial"/>
              <a:cs typeface="Arial"/>
              <a:sym typeface="Arial"/>
            </a:endParaRPr>
          </a:p>
          <a:p>
            <a:pPr marL="342900" lvl="0" indent="-114300" algn="l" rtl="0">
              <a:lnSpc>
                <a:spcPct val="100000"/>
              </a:lnSpc>
              <a:spcBef>
                <a:spcPts val="720"/>
              </a:spcBef>
              <a:spcAft>
                <a:spcPts val="0"/>
              </a:spcAft>
              <a:buClr>
                <a:srgbClr val="509E2F"/>
              </a:buClr>
              <a:buSzPts val="3600"/>
              <a:buFont typeface="Merriweather Sans"/>
              <a:buNone/>
            </a:pPr>
            <a:endParaRPr sz="3600" dirty="0"/>
          </a:p>
        </p:txBody>
      </p:sp>
      <p:sp>
        <p:nvSpPr>
          <p:cNvPr id="438" name="Google Shape;438;p48"/>
          <p:cNvSpPr txBox="1">
            <a:spLocks noGrp="1"/>
          </p:cNvSpPr>
          <p:nvPr>
            <p:ph type="body" idx="2"/>
          </p:nvPr>
        </p:nvSpPr>
        <p:spPr>
          <a:xfrm>
            <a:off x="681053" y="1790003"/>
            <a:ext cx="10912883" cy="99199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09E2F"/>
              </a:buClr>
              <a:buSzPts val="3600"/>
              <a:buNone/>
            </a:pPr>
            <a:r>
              <a:rPr lang="en" sz="3600">
                <a:latin typeface="Arial"/>
                <a:ea typeface="Arial"/>
                <a:cs typeface="Arial"/>
                <a:sym typeface="Arial"/>
              </a:rPr>
              <a:t>Agenda</a:t>
            </a:r>
            <a:endParaRPr/>
          </a:p>
        </p:txBody>
      </p:sp>
      <p:sp>
        <p:nvSpPr>
          <p:cNvPr id="439" name="Google Shape;439;p48"/>
          <p:cNvSpPr txBox="1"/>
          <p:nvPr/>
        </p:nvSpPr>
        <p:spPr>
          <a:xfrm>
            <a:off x="9893559" y="6311388"/>
            <a:ext cx="437860"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rgbClr val="8D88A2"/>
                </a:solidFill>
                <a:latin typeface="Calibri"/>
                <a:ea typeface="Calibri"/>
                <a:cs typeface="Calibri"/>
                <a:sym typeface="Calibri"/>
              </a:rPr>
              <a:t>82</a:t>
            </a:fld>
            <a:endParaRPr sz="1200" b="0" i="0" u="none" strike="noStrike" cap="none">
              <a:solidFill>
                <a:srgbClr val="8D88A2"/>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g1880c94cb46_0_7"/>
          <p:cNvSpPr txBox="1">
            <a:spLocks noGrp="1"/>
          </p:cNvSpPr>
          <p:nvPr>
            <p:ph type="body" idx="1"/>
          </p:nvPr>
        </p:nvSpPr>
        <p:spPr>
          <a:xfrm>
            <a:off x="879075" y="1736724"/>
            <a:ext cx="10928400" cy="4977900"/>
          </a:xfrm>
          <a:prstGeom prst="rect">
            <a:avLst/>
          </a:prstGeom>
          <a:noFill/>
          <a:ln>
            <a:noFill/>
          </a:ln>
        </p:spPr>
        <p:txBody>
          <a:bodyPr spcFirstLastPara="1" wrap="square" lIns="121900" tIns="60925" rIns="121900" bIns="60925" anchor="t" anchorCtr="0">
            <a:noAutofit/>
          </a:bodyPr>
          <a:lstStyle/>
          <a:p>
            <a:pPr marL="457200" lvl="0" indent="-457200" algn="l" rtl="0">
              <a:lnSpc>
                <a:spcPct val="100000"/>
              </a:lnSpc>
              <a:spcBef>
                <a:spcPts val="0"/>
              </a:spcBef>
              <a:spcAft>
                <a:spcPts val="0"/>
              </a:spcAft>
              <a:buClr>
                <a:srgbClr val="509E2F"/>
              </a:buClr>
              <a:buSzPts val="3200"/>
              <a:buFont typeface="Merriweather Sans"/>
              <a:buChar char="&gt;"/>
            </a:pPr>
            <a:r>
              <a:rPr lang="en"/>
              <a:t>Explosively good news</a:t>
            </a:r>
            <a:endParaRPr/>
          </a:p>
          <a:p>
            <a:pPr marL="914400" lvl="1" indent="-400050" algn="l" rtl="0">
              <a:lnSpc>
                <a:spcPct val="100000"/>
              </a:lnSpc>
              <a:spcBef>
                <a:spcPts val="0"/>
              </a:spcBef>
              <a:spcAft>
                <a:spcPts val="0"/>
              </a:spcAft>
              <a:buSzPts val="2700"/>
              <a:buChar char="–"/>
            </a:pPr>
            <a:r>
              <a:rPr lang="en"/>
              <a:t>Members of MACH H2 as of Tuesday</a:t>
            </a:r>
            <a:endParaRPr/>
          </a:p>
          <a:p>
            <a:pPr marL="914400" lvl="1" indent="-400050" algn="l" rtl="0">
              <a:lnSpc>
                <a:spcPct val="100000"/>
              </a:lnSpc>
              <a:spcBef>
                <a:spcPts val="0"/>
              </a:spcBef>
              <a:spcAft>
                <a:spcPts val="0"/>
              </a:spcAft>
              <a:buSzPts val="2700"/>
              <a:buChar char="–"/>
            </a:pPr>
            <a:r>
              <a:rPr lang="en"/>
              <a:t>MachH2 is a multi-state coalition of public and private entities representing every phase in the hydrogen value chain. </a:t>
            </a:r>
            <a:endParaRPr/>
          </a:p>
          <a:p>
            <a:pPr marL="914400" lvl="1" indent="-400050" algn="l" rtl="0">
              <a:lnSpc>
                <a:spcPct val="100000"/>
              </a:lnSpc>
              <a:spcBef>
                <a:spcPts val="0"/>
              </a:spcBef>
              <a:spcAft>
                <a:spcPts val="0"/>
              </a:spcAft>
              <a:buSzPts val="2700"/>
              <a:buChar char="–"/>
            </a:pPr>
            <a:r>
              <a:rPr lang="en"/>
              <a:t>Each member shares a commitment to promoting equity and furthering the administration's Justice40 goals through the development of the hub.</a:t>
            </a:r>
            <a:endParaRPr/>
          </a:p>
        </p:txBody>
      </p:sp>
      <p:sp>
        <p:nvSpPr>
          <p:cNvPr id="119" name="Google Shape;119;g1880c94cb46_0_7"/>
          <p:cNvSpPr txBox="1">
            <a:spLocks noGrp="1"/>
          </p:cNvSpPr>
          <p:nvPr>
            <p:ph type="body" idx="2"/>
          </p:nvPr>
        </p:nvSpPr>
        <p:spPr>
          <a:xfrm>
            <a:off x="1098876" y="523911"/>
            <a:ext cx="10912800" cy="992100"/>
          </a:xfrm>
          <a:prstGeom prst="rect">
            <a:avLst/>
          </a:prstGeom>
          <a:noFill/>
          <a:ln>
            <a:noFill/>
          </a:ln>
        </p:spPr>
        <p:txBody>
          <a:bodyPr spcFirstLastPara="1" wrap="square" lIns="121900" tIns="60925" rIns="121900" bIns="60925" anchor="t" anchorCtr="0">
            <a:normAutofit/>
          </a:bodyPr>
          <a:lstStyle/>
          <a:p>
            <a:pPr marL="0" lvl="0" indent="0" algn="l" rtl="0">
              <a:lnSpc>
                <a:spcPct val="90000"/>
              </a:lnSpc>
              <a:spcBef>
                <a:spcPts val="0"/>
              </a:spcBef>
              <a:spcAft>
                <a:spcPts val="0"/>
              </a:spcAft>
              <a:buClr>
                <a:srgbClr val="509E2F"/>
              </a:buClr>
              <a:buSzPts val="4000"/>
              <a:buNone/>
            </a:pPr>
            <a:r>
              <a:rPr lang="en"/>
              <a:t>Campus Matters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8">
                                            <p:txEl>
                                              <p:pRg st="0" end="0"/>
                                            </p:txEl>
                                          </p:spTgt>
                                        </p:tgtEl>
                                        <p:attrNameLst>
                                          <p:attrName>style.visibility</p:attrName>
                                        </p:attrNameLst>
                                      </p:cBhvr>
                                      <p:to>
                                        <p:strVal val="visible"/>
                                      </p:to>
                                    </p:set>
                                    <p:animEffect transition="in" filter="fade">
                                      <p:cBhvr>
                                        <p:cTn id="7" dur="1000"/>
                                        <p:tgtEl>
                                          <p:spTgt spid="1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8">
                                            <p:txEl>
                                              <p:pRg st="1" end="1"/>
                                            </p:txEl>
                                          </p:spTgt>
                                        </p:tgtEl>
                                        <p:attrNameLst>
                                          <p:attrName>style.visibility</p:attrName>
                                        </p:attrNameLst>
                                      </p:cBhvr>
                                      <p:to>
                                        <p:strVal val="visible"/>
                                      </p:to>
                                    </p:set>
                                    <p:animEffect transition="in" filter="fade">
                                      <p:cBhvr>
                                        <p:cTn id="12" dur="1000"/>
                                        <p:tgtEl>
                                          <p:spTgt spid="1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8">
                                            <p:txEl>
                                              <p:pRg st="2" end="2"/>
                                            </p:txEl>
                                          </p:spTgt>
                                        </p:tgtEl>
                                        <p:attrNameLst>
                                          <p:attrName>style.visibility</p:attrName>
                                        </p:attrNameLst>
                                      </p:cBhvr>
                                      <p:to>
                                        <p:strVal val="visible"/>
                                      </p:to>
                                    </p:set>
                                    <p:animEffect transition="in" filter="fade">
                                      <p:cBhvr>
                                        <p:cTn id="17" dur="1000"/>
                                        <p:tgtEl>
                                          <p:spTgt spid="11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8">
                                            <p:txEl>
                                              <p:pRg st="3" end="3"/>
                                            </p:txEl>
                                          </p:spTgt>
                                        </p:tgtEl>
                                        <p:attrNameLst>
                                          <p:attrName>style.visibility</p:attrName>
                                        </p:attrNameLst>
                                      </p:cBhvr>
                                      <p:to>
                                        <p:strVal val="visible"/>
                                      </p:to>
                                    </p:set>
                                    <p:animEffect transition="in" filter="fade">
                                      <p:cBhvr>
                                        <p:cTn id="22" dur="1000"/>
                                        <p:tgtEl>
                                          <p:spTgt spid="1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Custom Design">
  <a:themeElements>
    <a:clrScheme name="Custom 1">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0070C0"/>
      </a:hlink>
      <a:folHlink>
        <a:srgbClr val="9999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MDD">
      <a:dk1>
        <a:srgbClr val="509E2F"/>
      </a:dk1>
      <a:lt1>
        <a:srgbClr val="B2B4B2"/>
      </a:lt1>
      <a:dk2>
        <a:srgbClr val="509E6F"/>
      </a:dk2>
      <a:lt2>
        <a:srgbClr val="FFFFFF"/>
      </a:lt2>
      <a:accent1>
        <a:srgbClr val="78BE20"/>
      </a:accent1>
      <a:accent2>
        <a:srgbClr val="003B49"/>
      </a:accent2>
      <a:accent3>
        <a:srgbClr val="FDDA24"/>
      </a:accent3>
      <a:accent4>
        <a:srgbClr val="E87722"/>
      </a:accent4>
      <a:accent5>
        <a:srgbClr val="2DCCD3"/>
      </a:accent5>
      <a:accent6>
        <a:srgbClr val="005F83"/>
      </a:accent6>
      <a:hlink>
        <a:srgbClr val="2BC3C9"/>
      </a:hlink>
      <a:folHlink>
        <a:srgbClr val="E0621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Custom 1">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0070C0"/>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Custom Design">
  <a:themeElements>
    <a:clrScheme name="UW Brand">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rgon_slab_4x3" id="{35723F03-D128-C948-BFED-AD8283F72BE0}" vid="{5CB47178-15FE-0848-8B2E-8DD18226ACDC}"/>
    </a:ext>
  </a:extLst>
</a:theme>
</file>

<file path=ppt/theme/theme4.xml><?xml version="1.0" encoding="utf-8"?>
<a:theme xmlns:a="http://schemas.openxmlformats.org/drawingml/2006/main" name="1_Custom Design">
  <a:themeElements>
    <a:clrScheme name="UW Brand">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rgon_slab_4x3" id="{35723F03-D128-C948-BFED-AD8283F72BE0}" vid="{26911EF8-484C-ED43-A1FD-E1B02E4A8029}"/>
    </a:ext>
  </a:extLst>
</a:theme>
</file>

<file path=ppt/theme/theme5.xml><?xml version="1.0" encoding="utf-8"?>
<a:theme xmlns:a="http://schemas.openxmlformats.org/drawingml/2006/main" name="1_Custom Design">
  <a:themeElements>
    <a:clrScheme name="Custom 1">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0070C0"/>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Custom Design">
  <a:themeElements>
    <a:clrScheme name="UW Brand">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Custom Design">
  <a:themeElements>
    <a:clrScheme name="MDD">
      <a:dk1>
        <a:srgbClr val="509E2F"/>
      </a:dk1>
      <a:lt1>
        <a:srgbClr val="B2B4B2"/>
      </a:lt1>
      <a:dk2>
        <a:srgbClr val="509E6F"/>
      </a:dk2>
      <a:lt2>
        <a:srgbClr val="FFFFFF"/>
      </a:lt2>
      <a:accent1>
        <a:srgbClr val="78BE20"/>
      </a:accent1>
      <a:accent2>
        <a:srgbClr val="003B49"/>
      </a:accent2>
      <a:accent3>
        <a:srgbClr val="FDDA24"/>
      </a:accent3>
      <a:accent4>
        <a:srgbClr val="E87722"/>
      </a:accent4>
      <a:accent5>
        <a:srgbClr val="2DCCD3"/>
      </a:accent5>
      <a:accent6>
        <a:srgbClr val="005F83"/>
      </a:accent6>
      <a:hlink>
        <a:srgbClr val="2BC3C9"/>
      </a:hlink>
      <a:folHlink>
        <a:srgbClr val="E0621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Athletics - White background">
  <a:themeElements>
    <a:clrScheme name="Custom 2">
      <a:dk1>
        <a:srgbClr val="000000"/>
      </a:dk1>
      <a:lt1>
        <a:srgbClr val="FFFFFF"/>
      </a:lt1>
      <a:dk2>
        <a:srgbClr val="DCE3E3"/>
      </a:dk2>
      <a:lt2>
        <a:srgbClr val="636669"/>
      </a:lt2>
      <a:accent1>
        <a:srgbClr val="024930"/>
      </a:accent1>
      <a:accent2>
        <a:srgbClr val="003B49"/>
      </a:accent2>
      <a:accent3>
        <a:srgbClr val="E8D3A2"/>
      </a:accent3>
      <a:accent4>
        <a:srgbClr val="003B49"/>
      </a:accent4>
      <a:accent5>
        <a:srgbClr val="335E4E"/>
      </a:accent5>
      <a:accent6>
        <a:srgbClr val="FFFFFF"/>
      </a:accent6>
      <a:hlink>
        <a:srgbClr val="DCE3E3"/>
      </a:hlink>
      <a:folHlink>
        <a:srgbClr val="B2B3B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ndT-Option A" id="{3E757A1B-4F86-2743-91FC-2C62925BA6EA}" vid="{A812240A-E4C2-244E-ABF9-F4AB31C8D12A}"/>
    </a:ext>
  </a:extLst>
</a:theme>
</file>

<file path=ppt/theme/theme9.xml><?xml version="1.0" encoding="utf-8"?>
<a:theme xmlns:a="http://schemas.openxmlformats.org/drawingml/2006/main" name="2_Athletics - White background">
  <a:themeElements>
    <a:clrScheme name="Custom 2">
      <a:dk1>
        <a:srgbClr val="000000"/>
      </a:dk1>
      <a:lt1>
        <a:srgbClr val="FFFFFF"/>
      </a:lt1>
      <a:dk2>
        <a:srgbClr val="DCE3E3"/>
      </a:dk2>
      <a:lt2>
        <a:srgbClr val="636669"/>
      </a:lt2>
      <a:accent1>
        <a:srgbClr val="024930"/>
      </a:accent1>
      <a:accent2>
        <a:srgbClr val="003B49"/>
      </a:accent2>
      <a:accent3>
        <a:srgbClr val="E8D3A2"/>
      </a:accent3>
      <a:accent4>
        <a:srgbClr val="003B49"/>
      </a:accent4>
      <a:accent5>
        <a:srgbClr val="335E4E"/>
      </a:accent5>
      <a:accent6>
        <a:srgbClr val="FFFFFF"/>
      </a:accent6>
      <a:hlink>
        <a:srgbClr val="DCE3E3"/>
      </a:hlink>
      <a:folHlink>
        <a:srgbClr val="B2B3B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ndT-Option A" id="{3E757A1B-4F86-2743-91FC-2C62925BA6EA}" vid="{A812240A-E4C2-244E-ABF9-F4AB31C8D12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323</TotalTime>
  <Words>3647</Words>
  <Application>Microsoft Office PowerPoint</Application>
  <PresentationFormat>Widescreen</PresentationFormat>
  <Paragraphs>854</Paragraphs>
  <Slides>82</Slides>
  <Notes>26</Notes>
  <HiddenSlides>0</HiddenSlides>
  <MMClips>0</MMClips>
  <ScaleCrop>false</ScaleCrop>
  <HeadingPairs>
    <vt:vector size="6" baseType="variant">
      <vt:variant>
        <vt:lpstr>Fonts Used</vt:lpstr>
      </vt:variant>
      <vt:variant>
        <vt:i4>22</vt:i4>
      </vt:variant>
      <vt:variant>
        <vt:lpstr>Theme</vt:lpstr>
      </vt:variant>
      <vt:variant>
        <vt:i4>11</vt:i4>
      </vt:variant>
      <vt:variant>
        <vt:lpstr>Slide Titles</vt:lpstr>
      </vt:variant>
      <vt:variant>
        <vt:i4>82</vt:i4>
      </vt:variant>
    </vt:vector>
  </HeadingPairs>
  <TitlesOfParts>
    <vt:vector size="115" baseType="lpstr">
      <vt:lpstr>Orgon Slab Medium</vt:lpstr>
      <vt:lpstr>Orgon Slab</vt:lpstr>
      <vt:lpstr>Cambria</vt:lpstr>
      <vt:lpstr>Arial</vt:lpstr>
      <vt:lpstr>Lucida Grande</vt:lpstr>
      <vt:lpstr>Orgon Slab Light</vt:lpstr>
      <vt:lpstr>Encode Sans Normal Black</vt:lpstr>
      <vt:lpstr>Orgon Slab ExtraLight</vt:lpstr>
      <vt:lpstr>Microsoft New Tai Lue</vt:lpstr>
      <vt:lpstr>System Font Regular</vt:lpstr>
      <vt:lpstr>Encode Sans Black</vt:lpstr>
      <vt:lpstr>Hiragino Sans W3</vt:lpstr>
      <vt:lpstr>Merriweather Sans</vt:lpstr>
      <vt:lpstr>SteileFuturaBQ-BoldOblique</vt:lpstr>
      <vt:lpstr>Wingdings</vt:lpstr>
      <vt:lpstr>Tungsten Semibold</vt:lpstr>
      <vt:lpstr>Times New Roman</vt:lpstr>
      <vt:lpstr>Tungsten-Semibold</vt:lpstr>
      <vt:lpstr>Calibri</vt:lpstr>
      <vt:lpstr>SteileFuturaBQ</vt:lpstr>
      <vt:lpstr>Calibri Light</vt:lpstr>
      <vt:lpstr>Miner</vt:lpstr>
      <vt:lpstr>1_Custom Design</vt:lpstr>
      <vt:lpstr>1_Custom Design</vt:lpstr>
      <vt:lpstr>3_Custom Design</vt:lpstr>
      <vt:lpstr>1_Custom Design</vt:lpstr>
      <vt:lpstr>1_Custom Design</vt:lpstr>
      <vt:lpstr>1_Custom Design</vt:lpstr>
      <vt:lpstr>Custom Design</vt:lpstr>
      <vt:lpstr>1_Athletics - White background</vt:lpstr>
      <vt:lpstr>2_Athletics - White background</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SDI Digital Badges Shannon Young, DEI Program Manager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Department of athletics</vt:lpstr>
      <vt:lpstr>Priorities for  intercollegiate athletics </vt:lpstr>
      <vt:lpstr>gENERAL INFORMATION</vt:lpstr>
      <vt:lpstr>Academic Portrait </vt:lpstr>
      <vt:lpstr>Graduation Rates and academic success rates (asr)</vt:lpstr>
      <vt:lpstr>Retention</vt:lpstr>
      <vt:lpstr>Academic Awards</vt:lpstr>
      <vt:lpstr>Athletic awards</vt:lpstr>
      <vt:lpstr>Athletic Department Brag Board</vt:lpstr>
      <vt:lpstr>Factors affecting student-athlete success</vt:lpstr>
      <vt:lpstr>Time Management and communication</vt:lpstr>
      <vt:lpstr>Minimize missed class time</vt:lpstr>
      <vt:lpstr>Policies intended to minimize missed class time</vt:lpstr>
      <vt:lpstr>Finding other solutions when missed class time is unavoidable</vt:lpstr>
      <vt:lpstr>Finding solutions when missed class time is unavoidable</vt:lpstr>
      <vt:lpstr>Contact information</vt:lpstr>
      <vt:lpstr>Miner games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Library and Learning Resources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Budget</vt:lpstr>
      <vt:lpstr>General Revenue Budget</vt:lpstr>
      <vt:lpstr>General Revenue Budget: costs</vt:lpstr>
      <vt:lpstr>Discount rate  (data for FY 2023, from System)</vt:lpstr>
      <vt:lpstr>Discount ($ Millions)</vt:lpstr>
      <vt:lpstr>Discount Rate</vt:lpstr>
      <vt:lpstr>Laffer Curve Discount</vt:lpstr>
      <vt:lpstr>Discount Rates in UM System</vt:lpstr>
      <vt:lpstr>S&amp;T Laffer Curve?</vt:lpstr>
      <vt:lpstr>Net Tuition Per Undergraduate</vt:lpstr>
      <vt:lpstr>Net Tuition Per Graduate</vt:lpstr>
      <vt:lpstr>Net Tuition - Distance</vt:lpstr>
      <vt:lpstr>CEC? Distance Enrollment</vt:lpstr>
      <vt:lpstr>Modelling/Hire Consultants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Alanya Cannon</dc:creator>
  <cp:lastModifiedBy>Westenberg, David J.</cp:lastModifiedBy>
  <cp:revision>13</cp:revision>
  <dcterms:created xsi:type="dcterms:W3CDTF">2014-10-14T00:51:43Z</dcterms:created>
  <dcterms:modified xsi:type="dcterms:W3CDTF">2022-11-10T16:11:26Z</dcterms:modified>
</cp:coreProperties>
</file>